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2"/>
  </p:sldMasterIdLst>
  <p:notesMasterIdLst>
    <p:notesMasterId r:id="rId40"/>
  </p:notesMasterIdLst>
  <p:handoutMasterIdLst>
    <p:handoutMasterId r:id="rId41"/>
  </p:handoutMasterIdLst>
  <p:sldIdLst>
    <p:sldId id="359" r:id="rId3"/>
    <p:sldId id="401" r:id="rId4"/>
    <p:sldId id="402" r:id="rId5"/>
    <p:sldId id="404" r:id="rId6"/>
    <p:sldId id="388" r:id="rId7"/>
    <p:sldId id="389" r:id="rId8"/>
    <p:sldId id="406" r:id="rId9"/>
    <p:sldId id="385" r:id="rId10"/>
    <p:sldId id="392" r:id="rId11"/>
    <p:sldId id="393" r:id="rId12"/>
    <p:sldId id="386" r:id="rId13"/>
    <p:sldId id="407" r:id="rId14"/>
    <p:sldId id="390" r:id="rId15"/>
    <p:sldId id="394" r:id="rId16"/>
    <p:sldId id="395" r:id="rId17"/>
    <p:sldId id="391" r:id="rId18"/>
    <p:sldId id="383" r:id="rId19"/>
    <p:sldId id="377" r:id="rId20"/>
    <p:sldId id="410" r:id="rId21"/>
    <p:sldId id="409" r:id="rId22"/>
    <p:sldId id="396" r:id="rId23"/>
    <p:sldId id="397" r:id="rId24"/>
    <p:sldId id="399" r:id="rId25"/>
    <p:sldId id="411" r:id="rId26"/>
    <p:sldId id="370" r:id="rId27"/>
    <p:sldId id="368" r:id="rId28"/>
    <p:sldId id="373" r:id="rId29"/>
    <p:sldId id="412" r:id="rId30"/>
    <p:sldId id="413" r:id="rId31"/>
    <p:sldId id="272" r:id="rId32"/>
    <p:sldId id="414" r:id="rId33"/>
    <p:sldId id="295" r:id="rId34"/>
    <p:sldId id="375" r:id="rId35"/>
    <p:sldId id="415" r:id="rId36"/>
    <p:sldId id="374" r:id="rId37"/>
    <p:sldId id="376" r:id="rId38"/>
    <p:sldId id="416" r:id="rId3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CD0D0"/>
    <a:srgbClr val="FF6600"/>
    <a:srgbClr val="6FB7D7"/>
    <a:srgbClr val="CCECFF"/>
    <a:srgbClr val="AACA34"/>
    <a:srgbClr val="FFFFFF"/>
    <a:srgbClr val="8DCF35"/>
    <a:srgbClr val="CBE07C"/>
    <a:srgbClr val="ACC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59" d="100"/>
          <a:sy n="59" d="100"/>
        </p:scale>
        <p:origin x="84" y="117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9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28FCA9C-FF92-4024-BDEC-A6D3B663DC09}" type="datetimeFigureOut">
              <a:rPr lang="en-US" altLang="zh-TW"/>
              <a:t>5/19/2015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446DCAE-1661-43FF-8A44-43DAFDC1FD9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72AB877-E7B1-4681-847E-D0918612832B}" type="datetimeFigureOut">
              <a:t>2015/5/19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9C971FF-EF28-4195-A575-329446EFAA5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21480E-227A-4FC4-9DA6-218975A22D93}" type="slidenum">
              <a:rPr lang="zh-TW" altLang="en-US"/>
              <a:pPr>
                <a:spcBef>
                  <a:spcPct val="0"/>
                </a:spcBef>
              </a:pPr>
              <a:t>6</a:t>
            </a:fld>
            <a:endParaRPr lang="en-US" altLang="zh-TW" dirty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76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B82C6A-9EAC-4BD0-B354-0971AE184E91}" type="slidenum">
              <a:rPr lang="zh-TW" altLang="en-US"/>
              <a:pPr>
                <a:spcBef>
                  <a:spcPct val="0"/>
                </a:spcBef>
              </a:pPr>
              <a:t>17</a:t>
            </a:fld>
            <a:endParaRPr lang="en-US" altLang="zh-TW" dirty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482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TW" smtClean="0"/>
              <a:t>26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59552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A5C063D-6C9A-4D60-9A3C-33A627FE48D5}" type="slidenum">
              <a:rPr lang="zh-TW" altLang="en-US" smtClean="0"/>
              <a:pPr eaLnBrk="1" hangingPunct="1"/>
              <a:t>27</a:t>
            </a:fld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277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A5C063D-6C9A-4D60-9A3C-33A627FE48D5}" type="slidenum">
              <a:rPr lang="zh-TW" altLang="en-US" smtClean="0"/>
              <a:pPr eaLnBrk="1" hangingPunct="1"/>
              <a:t>28</a:t>
            </a:fld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962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6ED61-1472-4A4F-85A4-05A5EB90CB97}" type="slidenum">
              <a:rPr lang="en-US" altLang="zh-TW" smtClean="0"/>
              <a:pPr>
                <a:defRPr/>
              </a:pPr>
              <a:t>32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7198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5/19/2015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33987-6305-4E2A-BF18-EF013ECE927B}" type="datetimeFigureOut">
              <a:rPr lang="zh-TW" altLang="en-US" smtClean="0"/>
              <a:t>2015/5/19</a:t>
            </a:fld>
            <a:endParaRPr 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87F6-986D-49E6-AF40-1B3A1EE8064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2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87685" y="122239"/>
            <a:ext cx="2793272" cy="60039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7868" y="122239"/>
            <a:ext cx="8176670" cy="60039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33987-6305-4E2A-BF18-EF013ECE927B}" type="datetimeFigureOut">
              <a:rPr lang="zh-TW" altLang="en-US" smtClean="0"/>
              <a:t>2015/5/19</a:t>
            </a:fld>
            <a:endParaRPr 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87F6-986D-49E6-AF40-1B3A1EE8064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0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" y="0"/>
            <a:ext cx="12188826" cy="6885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406400">
              <a:schemeClr val="bg1">
                <a:lumMod val="85000"/>
                <a:alpha val="97000"/>
              </a:scheme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868" y="188640"/>
            <a:ext cx="11173090" cy="487362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7868" y="1044968"/>
            <a:ext cx="11173090" cy="5106866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90000"/>
              <a:buFont typeface="Arial" panose="020B0604020202020204" pitchFamily="34" charset="0"/>
              <a:buChar char="►"/>
              <a:defRPr kumimoji="1" lang="zh-TW" altLang="en-US" sz="2400" b="1" dirty="0" smtClean="0">
                <a:solidFill>
                  <a:srgbClr val="C00000"/>
                </a:solidFill>
                <a:latin typeface="+mn-lt"/>
                <a:ea typeface="微軟正黑體" panose="020B0604030504040204" pitchFamily="34" charset="-120"/>
                <a:cs typeface="+mn-cs"/>
              </a:defRPr>
            </a:lvl1pPr>
            <a:lvl2pPr marL="742950" indent="-285750">
              <a:defRPr kumimoji="1" lang="zh-TW" altLang="en-US" sz="2000" b="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33987-6305-4E2A-BF18-EF013ECE927B}" type="datetimeFigureOut">
              <a:rPr lang="zh-TW" altLang="en-US" smtClean="0"/>
              <a:t>2015/5/19</a:t>
            </a:fld>
            <a:endParaRPr 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87F6-986D-49E6-AF40-1B3A1EE8064D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" y="6763146"/>
            <a:ext cx="12188825" cy="12223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D:\PPT\n-partner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8868" y="122238"/>
            <a:ext cx="1854425" cy="457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33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998068" y="3211745"/>
            <a:ext cx="6849892" cy="2123328"/>
          </a:xfrm>
        </p:spPr>
        <p:txBody>
          <a:bodyPr anchor="t"/>
          <a:lstStyle>
            <a:lvl1pPr marL="0" indent="0" algn="l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33987-6305-4E2A-BF18-EF013ECE927B}" type="datetimeFigureOut">
              <a:rPr lang="en-US" altLang="zh-CN" smtClean="0"/>
              <a:pPr/>
              <a:t>5/19/2015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87F6-986D-49E6-AF40-1B3A1EE8064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1" name="矩形 10"/>
          <p:cNvSpPr/>
          <p:nvPr userDrawn="1"/>
        </p:nvSpPr>
        <p:spPr>
          <a:xfrm>
            <a:off x="-1" y="6763146"/>
            <a:ext cx="12188825" cy="12223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 descr="D:\PPT\n-partner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8868" y="122238"/>
            <a:ext cx="1854425" cy="457197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8068" y="1783672"/>
            <a:ext cx="6849892" cy="135529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271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7868" y="762001"/>
            <a:ext cx="5484971" cy="536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5986" y="762001"/>
            <a:ext cx="5484971" cy="536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33987-6305-4E2A-BF18-EF013ECE927B}" type="datetimeFigureOut">
              <a:rPr lang="zh-TW" altLang="en-US" smtClean="0"/>
              <a:t>2015/5/19</a:t>
            </a:fld>
            <a:endParaRPr 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87F6-986D-49E6-AF40-1B3A1EE8064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8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33987-6305-4E2A-BF18-EF013ECE927B}" type="datetimeFigureOut">
              <a:rPr lang="en-US" altLang="zh-CN" smtClean="0"/>
              <a:pPr/>
              <a:t>5/19/2015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87F6-986D-49E6-AF40-1B3A1EE8064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518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33987-6305-4E2A-BF18-EF013ECE927B}" type="datetimeFigureOut">
              <a:rPr lang="zh-TW" altLang="en-US" smtClean="0"/>
              <a:t>2015/5/19</a:t>
            </a:fld>
            <a:endParaRPr 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87F6-986D-49E6-AF40-1B3A1EE8064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52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33987-6305-4E2A-BF18-EF013ECE927B}" type="datetimeFigureOut">
              <a:rPr lang="zh-TW" altLang="en-US" smtClean="0"/>
              <a:t>2015/5/19</a:t>
            </a:fld>
            <a:endParaRPr 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87F6-986D-49E6-AF40-1B3A1EE8064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6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33987-6305-4E2A-BF18-EF013ECE927B}" type="datetimeFigureOut">
              <a:rPr lang="zh-TW" altLang="en-US" smtClean="0"/>
              <a:t>2015/5/19</a:t>
            </a:fld>
            <a:endParaRPr 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87F6-986D-49E6-AF40-1B3A1EE8064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3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33987-6305-4E2A-BF18-EF013ECE927B}" type="datetimeFigureOut">
              <a:rPr lang="zh-TW" altLang="en-US" smtClean="0"/>
              <a:t>2015/5/19</a:t>
            </a:fld>
            <a:endParaRPr 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87F6-986D-49E6-AF40-1B3A1EE8064D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2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868" y="122238"/>
            <a:ext cx="1117309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868" y="762001"/>
            <a:ext cx="1117309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7868" y="6248400"/>
            <a:ext cx="28440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fld id="{EDF33987-6305-4E2A-BF18-EF013ECE927B}" type="datetimeFigureOut">
              <a:rPr lang="en-US" altLang="zh-CN" smtClean="0"/>
              <a:pPr/>
              <a:t>5/19/2015</a:t>
            </a:fld>
            <a:endParaRPr lang="en-US" altLang="zh-CN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6648" y="6248400"/>
            <a:ext cx="3453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endParaRPr lang="zh-CN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14869" y="6248400"/>
            <a:ext cx="2640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fld id="{F36C87F6-986D-49E6-AF40-1B3A1EE8064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矩形 7"/>
          <p:cNvSpPr/>
          <p:nvPr userDrawn="1"/>
        </p:nvSpPr>
        <p:spPr>
          <a:xfrm>
            <a:off x="-1" y="6763146"/>
            <a:ext cx="12188825" cy="12223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D:\PPT\n-partner 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30916" y="152403"/>
            <a:ext cx="1351500" cy="333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72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 b="0">
          <a:solidFill>
            <a:schemeClr val="bg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 b="0">
          <a:solidFill>
            <a:schemeClr val="bg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 b="0">
          <a:solidFill>
            <a:schemeClr val="bg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6.emf"/><Relationship Id="rId1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11" Type="http://schemas.openxmlformats.org/officeDocument/2006/relationships/image" Target="../media/image45.emf"/><Relationship Id="rId5" Type="http://schemas.openxmlformats.org/officeDocument/2006/relationships/image" Target="../media/image41.jpe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38.emf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12" Type="http://schemas.openxmlformats.org/officeDocument/2006/relationships/image" Target="../media/image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8.png"/><Relationship Id="rId5" Type="http://schemas.openxmlformats.org/officeDocument/2006/relationships/image" Target="../media/image41.jpeg"/><Relationship Id="rId15" Type="http://schemas.openxmlformats.org/officeDocument/2006/relationships/image" Target="../media/image44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6.pn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emf"/><Relationship Id="rId18" Type="http://schemas.openxmlformats.org/officeDocument/2006/relationships/image" Target="../media/image85.png"/><Relationship Id="rId26" Type="http://schemas.openxmlformats.org/officeDocument/2006/relationships/image" Target="../media/image90.png"/><Relationship Id="rId3" Type="http://schemas.openxmlformats.org/officeDocument/2006/relationships/image" Target="../media/image69.png"/><Relationship Id="rId21" Type="http://schemas.openxmlformats.org/officeDocument/2006/relationships/image" Target="../media/image86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3.emf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8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87.png"/><Relationship Id="rId28" Type="http://schemas.openxmlformats.org/officeDocument/2006/relationships/image" Target="../media/image92.emf"/><Relationship Id="rId10" Type="http://schemas.openxmlformats.org/officeDocument/2006/relationships/image" Target="../media/image77.png"/><Relationship Id="rId19" Type="http://schemas.openxmlformats.org/officeDocument/2006/relationships/image" Target="../media/image50.jpeg"/><Relationship Id="rId4" Type="http://schemas.openxmlformats.org/officeDocument/2006/relationships/image" Target="../media/image71.png"/><Relationship Id="rId9" Type="http://schemas.openxmlformats.org/officeDocument/2006/relationships/image" Target="../media/image76.jpeg"/><Relationship Id="rId14" Type="http://schemas.openxmlformats.org/officeDocument/2006/relationships/image" Target="../media/image81.png"/><Relationship Id="rId22" Type="http://schemas.openxmlformats.org/officeDocument/2006/relationships/image" Target="../media/image10.png"/><Relationship Id="rId27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emf"/><Relationship Id="rId18" Type="http://schemas.openxmlformats.org/officeDocument/2006/relationships/image" Target="../media/image85.png"/><Relationship Id="rId26" Type="http://schemas.openxmlformats.org/officeDocument/2006/relationships/image" Target="../media/image90.png"/><Relationship Id="rId3" Type="http://schemas.openxmlformats.org/officeDocument/2006/relationships/image" Target="../media/image69.png"/><Relationship Id="rId21" Type="http://schemas.openxmlformats.org/officeDocument/2006/relationships/image" Target="../media/image86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3.emf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8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87.png"/><Relationship Id="rId28" Type="http://schemas.openxmlformats.org/officeDocument/2006/relationships/image" Target="../media/image92.emf"/><Relationship Id="rId10" Type="http://schemas.openxmlformats.org/officeDocument/2006/relationships/image" Target="../media/image77.png"/><Relationship Id="rId19" Type="http://schemas.openxmlformats.org/officeDocument/2006/relationships/image" Target="../media/image50.jpeg"/><Relationship Id="rId4" Type="http://schemas.openxmlformats.org/officeDocument/2006/relationships/image" Target="../media/image71.png"/><Relationship Id="rId9" Type="http://schemas.openxmlformats.org/officeDocument/2006/relationships/image" Target="../media/image76.jpeg"/><Relationship Id="rId14" Type="http://schemas.openxmlformats.org/officeDocument/2006/relationships/image" Target="../media/image81.png"/><Relationship Id="rId22" Type="http://schemas.openxmlformats.org/officeDocument/2006/relationships/image" Target="../media/image10.png"/><Relationship Id="rId27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8.bin"/><Relationship Id="rId3" Type="http://schemas.openxmlformats.org/officeDocument/2006/relationships/image" Target="../media/image69.png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93.jpeg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9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9.png"/><Relationship Id="rId11" Type="http://schemas.openxmlformats.org/officeDocument/2006/relationships/image" Target="../media/image38.e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96.png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0.png"/><Relationship Id="rId9" Type="http://schemas.openxmlformats.org/officeDocument/2006/relationships/image" Target="../media/image94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95.png"/><Relationship Id="rId30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03.png"/><Relationship Id="rId18" Type="http://schemas.openxmlformats.org/officeDocument/2006/relationships/image" Target="../media/image69.png"/><Relationship Id="rId3" Type="http://schemas.openxmlformats.org/officeDocument/2006/relationships/image" Target="../media/image99.png"/><Relationship Id="rId7" Type="http://schemas.openxmlformats.org/officeDocument/2006/relationships/image" Target="../media/image89.png"/><Relationship Id="rId12" Type="http://schemas.openxmlformats.org/officeDocument/2006/relationships/image" Target="../media/image102.png"/><Relationship Id="rId17" Type="http://schemas.openxmlformats.org/officeDocument/2006/relationships/image" Target="../media/image94.png"/><Relationship Id="rId2" Type="http://schemas.openxmlformats.org/officeDocument/2006/relationships/audio" Target="../media/audio1.wav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1.png"/><Relationship Id="rId5" Type="http://schemas.openxmlformats.org/officeDocument/2006/relationships/image" Target="../media/image100.png"/><Relationship Id="rId15" Type="http://schemas.openxmlformats.org/officeDocument/2006/relationships/image" Target="../media/image97.png"/><Relationship Id="rId10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7.png"/><Relationship Id="rId7" Type="http://schemas.openxmlformats.org/officeDocument/2006/relationships/image" Target="../media/image10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98.png"/><Relationship Id="rId5" Type="http://schemas.openxmlformats.org/officeDocument/2006/relationships/image" Target="../media/image106.png"/><Relationship Id="rId10" Type="http://schemas.openxmlformats.org/officeDocument/2006/relationships/image" Target="../media/image97.png"/><Relationship Id="rId4" Type="http://schemas.openxmlformats.org/officeDocument/2006/relationships/image" Target="../media/image89.png"/><Relationship Id="rId9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7.png"/><Relationship Id="rId7" Type="http://schemas.openxmlformats.org/officeDocument/2006/relationships/image" Target="../media/image108.jpeg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69.png"/><Relationship Id="rId5" Type="http://schemas.openxmlformats.org/officeDocument/2006/relationships/image" Target="../media/image106.png"/><Relationship Id="rId10" Type="http://schemas.openxmlformats.org/officeDocument/2006/relationships/image" Target="../media/image98.png"/><Relationship Id="rId4" Type="http://schemas.openxmlformats.org/officeDocument/2006/relationships/image" Target="../media/image89.png"/><Relationship Id="rId9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6.png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" y="2667000"/>
            <a:ext cx="12188825" cy="4191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41067" y="6030783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</a:t>
            </a:r>
          </a:p>
          <a:p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rshih@npartnertech.com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549896" y="1567943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latin typeface="Arial Black" panose="020B0A04020102020204" pitchFamily="34" charset="0"/>
              </a:rPr>
              <a:t>N</a:t>
            </a:r>
            <a:endParaRPr lang="zh-TW" altLang="en-US" sz="8800" b="1" dirty="0">
              <a:latin typeface="Arial Black" panose="020B0A040201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468736" y="223831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Arial Black" panose="020B0A04020102020204" pitchFamily="34" charset="0"/>
                <a:cs typeface="Aharoni" pitchFamily="2" charset="-79"/>
              </a:rPr>
              <a:t>-CLOUD</a:t>
            </a:r>
            <a:endParaRPr lang="zh-TW" altLang="en-US" sz="3200" b="1" dirty="0">
              <a:latin typeface="Arial Black" panose="020B0A04020102020204" pitchFamily="34" charset="0"/>
              <a:cs typeface="Aharoni" pitchFamily="2" charset="-79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012884" y="6590513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 smtClean="0">
                <a:solidFill>
                  <a:schemeClr val="bg1"/>
                </a:solidFill>
              </a:rPr>
              <a:t>20150113</a:t>
            </a:r>
            <a:endParaRPr lang="zh-TW" altLang="en-US" sz="800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41067" y="2686618"/>
            <a:ext cx="7137176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itchFamily="34" charset="-120"/>
              </a:rPr>
              <a:t>A Cloud Base 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itchFamily="34" charset="-120"/>
              </a:rPr>
              <a:t>Log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itchFamily="34" charset="-120"/>
              </a:rPr>
              <a:t>/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itchFamily="34" charset="-120"/>
              </a:rPr>
              <a:t>Flow 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itchFamily="34" charset="-120"/>
              </a:rPr>
              <a:t>Analyzer </a:t>
            </a:r>
          </a:p>
          <a:p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itchFamily="34" charset="-120"/>
              </a:rPr>
              <a:t>And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itchFamily="34" charset="-120"/>
              </a:rPr>
              <a:t>Operation 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軟正黑體" pitchFamily="34" charset="-120"/>
              </a:rPr>
              <a:t>Platform</a:t>
            </a:r>
          </a:p>
        </p:txBody>
      </p:sp>
      <p:pic>
        <p:nvPicPr>
          <p:cNvPr id="15" name="Picture 3" descr="D:\N-parter\N-partner_CIS識別形象原始檔\LOGO\n-partner-logo_白邊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8383" y="6117266"/>
            <a:ext cx="2333625" cy="5598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057250"/>
      </p:ext>
    </p:extLst>
  </p:cSld>
  <p:clrMapOvr>
    <a:masterClrMapping/>
  </p:clrMapOvr>
  <p:transition advTm="23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79" y="1250143"/>
            <a:ext cx="11191875" cy="2438400"/>
          </a:xfrm>
          <a:prstGeom prst="rect">
            <a:avLst/>
          </a:prstGeom>
        </p:spPr>
      </p:pic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1125859" y="1886343"/>
            <a:ext cx="230425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Sales </a:t>
            </a:r>
            <a:endParaRPr lang="zh-TW" altLang="en-US" sz="14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1125991" y="2908791"/>
            <a:ext cx="2304125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IT </a:t>
            </a:r>
            <a:endParaRPr lang="zh-TW" altLang="en-US" sz="14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文字方塊 2"/>
          <p:cNvSpPr txBox="1">
            <a:spLocks noChangeArrowheads="1"/>
          </p:cNvSpPr>
          <p:nvPr/>
        </p:nvSpPr>
        <p:spPr bwMode="auto">
          <a:xfrm>
            <a:off x="1125858" y="2564904"/>
            <a:ext cx="230425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Marketing </a:t>
            </a:r>
            <a:endParaRPr lang="zh-TW" altLang="en-US" sz="14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4" name="文字方塊 2"/>
          <p:cNvSpPr txBox="1">
            <a:spLocks noChangeArrowheads="1"/>
          </p:cNvSpPr>
          <p:nvPr/>
        </p:nvSpPr>
        <p:spPr bwMode="auto">
          <a:xfrm>
            <a:off x="1125858" y="2221017"/>
            <a:ext cx="230425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TP Office </a:t>
            </a:r>
            <a:endParaRPr lang="zh-TW" altLang="en-US" sz="14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5" name="文字方塊 2"/>
          <p:cNvSpPr txBox="1">
            <a:spLocks noChangeArrowheads="1"/>
          </p:cNvSpPr>
          <p:nvPr/>
        </p:nvSpPr>
        <p:spPr bwMode="auto">
          <a:xfrm>
            <a:off x="1125858" y="3265238"/>
            <a:ext cx="230425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Manufacture</a:t>
            </a:r>
            <a:endParaRPr lang="zh-TW" altLang="en-US" sz="14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title"/>
          </p:nvPr>
        </p:nvSpPr>
        <p:spPr>
          <a:xfrm>
            <a:off x="438038" y="188640"/>
            <a:ext cx="10912958" cy="6914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Abnormal real time alert for each department- 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Sort </a:t>
            </a:r>
            <a:r>
              <a:rPr lang="en-US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 problem for unqualified network</a:t>
            </a:r>
            <a:endParaRPr lang="en-US" altLang="zh-TW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442" y="4619203"/>
            <a:ext cx="7277100" cy="1762125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0348994" y="3329297"/>
            <a:ext cx="713970" cy="497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cxnSp>
        <p:nvCxnSpPr>
          <p:cNvPr id="7" name="直線接點 6"/>
          <p:cNvCxnSpPr/>
          <p:nvPr/>
        </p:nvCxnSpPr>
        <p:spPr>
          <a:xfrm flipH="1">
            <a:off x="4099442" y="3827115"/>
            <a:ext cx="6249552" cy="75778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062964" y="3827115"/>
            <a:ext cx="313578" cy="75778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31" y="946792"/>
            <a:ext cx="5561909" cy="3371198"/>
          </a:xfrm>
          <a:prstGeom prst="rect">
            <a:avLst/>
          </a:prstGeom>
        </p:spPr>
      </p:pic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549796" y="269777"/>
            <a:ext cx="9217024" cy="5441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199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IP/Port TOPN</a:t>
            </a:r>
            <a:endParaRPr lang="en-US" altLang="zh-TW" sz="3199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2731" y="1334043"/>
            <a:ext cx="5561909" cy="43586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5984640" y="1769909"/>
            <a:ext cx="469812" cy="1072764"/>
          </a:xfrm>
          <a:prstGeom prst="straightConnector1">
            <a:avLst/>
          </a:prstGeom>
          <a:ln w="5715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871" y="2979581"/>
            <a:ext cx="7126733" cy="3408857"/>
          </a:xfrm>
          <a:prstGeom prst="rect">
            <a:avLst/>
          </a:prstGeom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圖說文字 9"/>
          <p:cNvSpPr/>
          <p:nvPr/>
        </p:nvSpPr>
        <p:spPr>
          <a:xfrm>
            <a:off x="6642438" y="2003895"/>
            <a:ext cx="3484422" cy="449828"/>
          </a:xfrm>
          <a:prstGeom prst="wedgeRectCallout">
            <a:avLst>
              <a:gd name="adj1" fmla="val -39036"/>
              <a:gd name="adj2" fmla="val 127912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79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Drill Down for detail query</a:t>
            </a:r>
          </a:p>
        </p:txBody>
      </p:sp>
    </p:spTree>
    <p:extLst>
      <p:ext uri="{BB962C8B-B14F-4D97-AF65-F5344CB8AC3E}">
        <p14:creationId xmlns:p14="http://schemas.microsoft.com/office/powerpoint/2010/main" val="6960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N-parter\PPT說明檔\n-partner logo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564" y="3140968"/>
            <a:ext cx="4331252" cy="3557478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078188" y="2276872"/>
            <a:ext cx="80412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600" b="1" dirty="0">
                <a:solidFill>
                  <a:srgbClr val="262626"/>
                </a:solidFill>
                <a:latin typeface="Calibri" pitchFamily="34" charset="0"/>
                <a:ea typeface="微軟正黑體" pitchFamily="34" charset="-120"/>
              </a:rPr>
              <a:t>Abnormal real time trend analysis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Learn from history behavior </a:t>
            </a:r>
            <a:r>
              <a:rPr lang="en-US" altLang="zh-TW" sz="2400" b="1" dirty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Build up reasonable Base Line</a:t>
            </a: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 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Real Time Syslog Event alert Syslog/Flow </a:t>
            </a:r>
            <a:r>
              <a:rPr lang="en-US" altLang="zh-TW" sz="2400" b="1" dirty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abnormal behavior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Join defense</a:t>
            </a: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 –Stop abnormal behavior by FW/IPS/Switch/Wireless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845940" y="2276872"/>
            <a:ext cx="2111827" cy="2111827"/>
            <a:chOff x="1286230" y="2276872"/>
            <a:chExt cx="2111827" cy="2111827"/>
          </a:xfrm>
        </p:grpSpPr>
        <p:sp>
          <p:nvSpPr>
            <p:cNvPr id="7" name="圓角矩形 6"/>
            <p:cNvSpPr/>
            <p:nvPr/>
          </p:nvSpPr>
          <p:spPr>
            <a:xfrm>
              <a:off x="1286230" y="2276872"/>
              <a:ext cx="2111827" cy="21118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215900">
                <a:schemeClr val="bg1">
                  <a:lumMod val="75000"/>
                </a:schemeClr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459421" y="2710536"/>
              <a:ext cx="16990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文鼎新粗黑" pitchFamily="49" charset="-120"/>
                  <a:cs typeface="Arial" panose="020B0604020202020204" pitchFamily="34" charset="0"/>
                </a:rPr>
                <a:t>Real </a:t>
              </a:r>
              <a:r>
                <a:rPr lang="en-US" altLang="zh-TW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文鼎新粗黑" pitchFamily="49" charset="-120"/>
                  <a:cs typeface="Arial" panose="020B0604020202020204" pitchFamily="34" charset="0"/>
                </a:rPr>
                <a:t>Time Abnormal Behavior Analysis </a:t>
              </a:r>
              <a:endParaRPr lang="zh-TW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文鼎新粗黑" pitchFamily="49" charset="-120"/>
                <a:cs typeface="Arial" panose="020B0604020202020204" pitchFamily="34" charset="0"/>
              </a:endParaRPr>
            </a:p>
            <a:p>
              <a:endPara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文鼎新粗黑" pitchFamily="49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6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Trend Analysis provides brutal </a:t>
            </a:r>
            <a:r>
              <a:rPr lang="en-US" altLang="zh-TW" cap="all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cap="all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hit </a:t>
            </a:r>
            <a:r>
              <a:rPr lang="en-US" altLang="zh-TW" cap="all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count</a:t>
            </a:r>
            <a:r>
              <a:rPr lang="en-US" altLang="zh-TW" cap="all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 information</a:t>
            </a:r>
            <a:endParaRPr lang="zh-TW" altLang="en-US" cap="all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333772" y="1772816"/>
            <a:ext cx="5924097" cy="4665158"/>
          </a:xfrm>
        </p:spPr>
        <p:txBody>
          <a:bodyPr>
            <a:normAutofit/>
          </a:bodyPr>
          <a:lstStyle/>
          <a:p>
            <a:pPr indent="-216000">
              <a:lnSpc>
                <a:spcPts val="28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dirty="0">
                <a:solidFill>
                  <a:srgbClr val="4D4D4D"/>
                </a:solidFill>
              </a:rPr>
              <a:t>Effective Base Line is established by historical data calculation by advance and accurate algorithm. </a:t>
            </a:r>
            <a:r>
              <a:rPr lang="en-US" altLang="zh-TW" sz="1800" dirty="0" err="1">
                <a:solidFill>
                  <a:srgbClr val="4D4D4D"/>
                </a:solidFill>
              </a:rPr>
              <a:t>Realtime</a:t>
            </a:r>
            <a:r>
              <a:rPr lang="en-US" altLang="zh-TW" sz="1800" dirty="0">
                <a:solidFill>
                  <a:srgbClr val="4D4D4D"/>
                </a:solidFill>
              </a:rPr>
              <a:t> abnormal event within one second to one minutes can be detected effectively and accurately</a:t>
            </a:r>
          </a:p>
          <a:p>
            <a:pPr indent="-216000">
              <a:lnSpc>
                <a:spcPts val="28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dirty="0"/>
              <a:t>Abnormal event can be detected within 1 </a:t>
            </a:r>
            <a:r>
              <a:rPr lang="en-US" altLang="zh-TW" sz="1800" dirty="0" err="1"/>
              <a:t>mins</a:t>
            </a:r>
            <a:r>
              <a:rPr lang="en-US" altLang="zh-TW" sz="1800" dirty="0"/>
              <a:t>.</a:t>
            </a:r>
          </a:p>
          <a:p>
            <a:pPr indent="-216000">
              <a:lnSpc>
                <a:spcPts val="28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dirty="0">
                <a:solidFill>
                  <a:srgbClr val="4D4D4D"/>
                </a:solidFill>
              </a:rPr>
              <a:t>Abnormal event can be captured in the network without extra human power</a:t>
            </a:r>
          </a:p>
          <a:p>
            <a:pPr indent="-216000">
              <a:lnSpc>
                <a:spcPts val="28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dirty="0"/>
              <a:t>This is a device possessing artificial intelligent Analyzer rather than a Reporter.</a:t>
            </a:r>
          </a:p>
        </p:txBody>
      </p:sp>
      <p:pic>
        <p:nvPicPr>
          <p:cNvPr id="2253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2444" y="1412776"/>
            <a:ext cx="5423089" cy="367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7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479" y="1196752"/>
            <a:ext cx="3900633" cy="195031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49" y="1194884"/>
            <a:ext cx="7817930" cy="8178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88" y="3413441"/>
            <a:ext cx="11522249" cy="3104341"/>
          </a:xfrm>
          <a:prstGeom prst="rect">
            <a:avLst/>
          </a:prstGeom>
        </p:spPr>
      </p:pic>
      <p:sp>
        <p:nvSpPr>
          <p:cNvPr id="13" name="向下箭號 12"/>
          <p:cNvSpPr/>
          <p:nvPr/>
        </p:nvSpPr>
        <p:spPr>
          <a:xfrm rot="16493102">
            <a:off x="7939434" y="1513242"/>
            <a:ext cx="364133" cy="69161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sp>
        <p:nvSpPr>
          <p:cNvPr id="18" name="向下箭號 17"/>
          <p:cNvSpPr/>
          <p:nvPr/>
        </p:nvSpPr>
        <p:spPr>
          <a:xfrm rot="1037375">
            <a:off x="11340626" y="2875733"/>
            <a:ext cx="284368" cy="45802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9602" y="214262"/>
            <a:ext cx="11690510" cy="940674"/>
          </a:xfrm>
        </p:spPr>
        <p:txBody>
          <a:bodyPr/>
          <a:lstStyle/>
          <a:p>
            <a:r>
              <a:rPr lang="en-US" altLang="zh-TW" sz="2400" cap="all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DDoS</a:t>
            </a:r>
            <a:r>
              <a:rPr lang="en-US" altLang="zh-TW" sz="2400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protection use case</a:t>
            </a:r>
            <a:r>
              <a:rPr lang="en-US" altLang="zh-TW" sz="24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(Web attack)</a:t>
            </a:r>
            <a:r>
              <a:rPr lang="en-US" altLang="zh-TW" sz="2400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-</a:t>
            </a:r>
            <a:br>
              <a:rPr lang="en-US" altLang="zh-TW" sz="2400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n-US" altLang="zh-TW" sz="2400" cap="all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Realtime</a:t>
            </a:r>
            <a:r>
              <a:rPr lang="en-US" altLang="zh-TW" sz="2400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analysis report the source and stop the attack immediately</a:t>
            </a:r>
            <a:endParaRPr lang="zh-TW" altLang="en-US" sz="2400" cap="all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3554758" y="2644474"/>
            <a:ext cx="1927911" cy="453608"/>
          </a:xfrm>
          <a:prstGeom prst="wedgeRectCallout">
            <a:avLst>
              <a:gd name="adj1" fmla="val 35599"/>
              <a:gd name="adj2" fmla="val 120902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Melicious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source</a:t>
            </a:r>
          </a:p>
        </p:txBody>
      </p:sp>
      <p:sp>
        <p:nvSpPr>
          <p:cNvPr id="16" name="矩形圖說文字 15"/>
          <p:cNvSpPr/>
          <p:nvPr/>
        </p:nvSpPr>
        <p:spPr>
          <a:xfrm>
            <a:off x="5965888" y="2644474"/>
            <a:ext cx="2244877" cy="491166"/>
          </a:xfrm>
          <a:prstGeom prst="wedgeRectCallout">
            <a:avLst>
              <a:gd name="adj1" fmla="val 48489"/>
              <a:gd name="adj2" fmla="val 121815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Victim Web site</a:t>
            </a:r>
          </a:p>
        </p:txBody>
      </p:sp>
      <p:sp>
        <p:nvSpPr>
          <p:cNvPr id="20" name="矩形圖說文字 19"/>
          <p:cNvSpPr/>
          <p:nvPr/>
        </p:nvSpPr>
        <p:spPr>
          <a:xfrm>
            <a:off x="8481556" y="1722847"/>
            <a:ext cx="2384767" cy="388872"/>
          </a:xfrm>
          <a:prstGeom prst="wedgeRectCallout">
            <a:avLst>
              <a:gd name="adj1" fmla="val 70660"/>
              <a:gd name="adj2" fmla="val -21667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2/19 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02:54  Abnormal 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圖說文字 20"/>
          <p:cNvSpPr/>
          <p:nvPr/>
        </p:nvSpPr>
        <p:spPr>
          <a:xfrm>
            <a:off x="7966620" y="4149080"/>
            <a:ext cx="2716755" cy="864096"/>
          </a:xfrm>
          <a:prstGeom prst="wedgeRectCallout">
            <a:avLst>
              <a:gd name="adj1" fmla="val 70361"/>
              <a:gd name="adj2" fmla="val -54078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Impossible default page retrieve 368 within one </a:t>
            </a:r>
            <a:r>
              <a:rPr lang="en-US" altLang="zh-TW" sz="1600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mins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83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7" y="3171864"/>
            <a:ext cx="10674744" cy="33709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884" y="1031418"/>
            <a:ext cx="4227999" cy="210447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07" y="1061235"/>
            <a:ext cx="7728828" cy="703441"/>
          </a:xfrm>
          <a:prstGeom prst="rect">
            <a:avLst/>
          </a:prstGeom>
        </p:spPr>
      </p:pic>
      <p:sp>
        <p:nvSpPr>
          <p:cNvPr id="13" name="向下箭號 12"/>
          <p:cNvSpPr/>
          <p:nvPr/>
        </p:nvSpPr>
        <p:spPr>
          <a:xfrm rot="17842414">
            <a:off x="7727754" y="1375908"/>
            <a:ext cx="404814" cy="5568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sp>
        <p:nvSpPr>
          <p:cNvPr id="18" name="向下箭號 17"/>
          <p:cNvSpPr/>
          <p:nvPr/>
        </p:nvSpPr>
        <p:spPr>
          <a:xfrm rot="2069118">
            <a:off x="10728820" y="2552183"/>
            <a:ext cx="579399" cy="67288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55507" y="188640"/>
            <a:ext cx="11173090" cy="487362"/>
          </a:xfrm>
        </p:spPr>
        <p:txBody>
          <a:bodyPr/>
          <a:lstStyle/>
          <a:p>
            <a:r>
              <a:rPr lang="en-US" altLang="zh-TW" sz="2400" cap="all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DDoS</a:t>
            </a:r>
            <a:r>
              <a:rPr lang="en-US" altLang="zh-TW" sz="2400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protection use case</a:t>
            </a:r>
            <a:r>
              <a:rPr lang="en-US" altLang="zh-TW" sz="24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en-US" altLang="zh-TW" sz="2400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ssh</a:t>
            </a:r>
            <a:r>
              <a:rPr lang="en-US" altLang="zh-TW" sz="24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login attack)</a:t>
            </a:r>
            <a:r>
              <a:rPr lang="en-US" altLang="zh-TW" sz="2400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-</a:t>
            </a:r>
            <a:br>
              <a:rPr lang="en-US" altLang="zh-TW" sz="2400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n-US" altLang="zh-TW" sz="2400" cap="all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Realtime</a:t>
            </a:r>
            <a:r>
              <a:rPr lang="en-US" altLang="zh-TW" sz="2400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analysis report the source and stop the attack immediately</a:t>
            </a:r>
            <a:endParaRPr lang="zh-TW" altLang="en-US" sz="2400" cap="all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矩形圖說文字 15"/>
          <p:cNvSpPr/>
          <p:nvPr/>
        </p:nvSpPr>
        <p:spPr>
          <a:xfrm>
            <a:off x="765820" y="2492896"/>
            <a:ext cx="1927911" cy="549069"/>
          </a:xfrm>
          <a:prstGeom prst="wedgeRectCallout">
            <a:avLst>
              <a:gd name="adj1" fmla="val 38601"/>
              <a:gd name="adj2" fmla="val 156739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Attack source</a:t>
            </a:r>
          </a:p>
          <a:p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223.4.36.10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圖說文字 18"/>
          <p:cNvSpPr/>
          <p:nvPr/>
        </p:nvSpPr>
        <p:spPr>
          <a:xfrm>
            <a:off x="3394637" y="1962077"/>
            <a:ext cx="3592146" cy="939767"/>
          </a:xfrm>
          <a:prstGeom prst="wedgeRectCallout">
            <a:avLst>
              <a:gd name="adj1" fmla="val 17378"/>
              <a:gd name="adj2" fmla="val 115003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rgbClr val="C00000"/>
                </a:solidFill>
                <a:ea typeface="微軟正黑體" panose="020B0604030504040204" pitchFamily="34" charset="-120"/>
              </a:rPr>
              <a:t>Large </a:t>
            </a:r>
            <a:r>
              <a:rPr lang="en-US" altLang="zh-TW" sz="1600" dirty="0" err="1">
                <a:solidFill>
                  <a:srgbClr val="C00000"/>
                </a:solidFill>
                <a:ea typeface="微軟正黑體" panose="020B0604030504040204" pitchFamily="34" charset="-120"/>
              </a:rPr>
              <a:t>volumn</a:t>
            </a:r>
            <a:r>
              <a:rPr lang="en-US" altLang="zh-TW" sz="1600" dirty="0">
                <a:solidFill>
                  <a:srgbClr val="C00000"/>
                </a:solidFill>
                <a:ea typeface="微軟正黑體" panose="020B0604030504040204" pitchFamily="34" charset="-120"/>
              </a:rPr>
              <a:t> of SSH login to multiple victims, crash the performance of firewall</a:t>
            </a:r>
            <a:endParaRPr lang="en-US" altLang="zh-TW" sz="1600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20" name="矩形圖說文字 19"/>
          <p:cNvSpPr/>
          <p:nvPr/>
        </p:nvSpPr>
        <p:spPr>
          <a:xfrm>
            <a:off x="6022404" y="5013176"/>
            <a:ext cx="2662982" cy="909109"/>
          </a:xfrm>
          <a:prstGeom prst="wedgeRectCallout">
            <a:avLst>
              <a:gd name="adj1" fmla="val 61415"/>
              <a:gd name="adj2" fmla="val -26662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rgbClr val="C00000"/>
                </a:solidFill>
                <a:ea typeface="微軟正黑體" panose="020B0604030504040204" pitchFamily="34" charset="-120"/>
              </a:rPr>
              <a:t>Large </a:t>
            </a:r>
            <a:r>
              <a:rPr lang="en-US" altLang="zh-TW" sz="1600" dirty="0" err="1">
                <a:solidFill>
                  <a:srgbClr val="C00000"/>
                </a:solidFill>
                <a:ea typeface="微軟正黑體" panose="020B0604030504040204" pitchFamily="34" charset="-120"/>
              </a:rPr>
              <a:t>volumn</a:t>
            </a:r>
            <a:r>
              <a:rPr lang="en-US" altLang="zh-TW" sz="1600" dirty="0">
                <a:solidFill>
                  <a:srgbClr val="C00000"/>
                </a:solidFill>
                <a:ea typeface="微軟正黑體" panose="020B0604030504040204" pitchFamily="34" charset="-120"/>
              </a:rPr>
              <a:t> of SSH login </a:t>
            </a:r>
            <a:r>
              <a:rPr lang="en-US" altLang="zh-TW" sz="1600" dirty="0" err="1">
                <a:solidFill>
                  <a:srgbClr val="C00000"/>
                </a:solidFill>
                <a:ea typeface="微軟正黑體" panose="020B0604030504040204" pitchFamily="34" charset="-120"/>
              </a:rPr>
              <a:t>rqquest</a:t>
            </a:r>
            <a:r>
              <a:rPr lang="en-US" altLang="zh-TW" sz="1600" dirty="0">
                <a:solidFill>
                  <a:srgbClr val="C00000"/>
                </a:solidFill>
                <a:ea typeface="微軟正黑體" panose="020B0604030504040204" pitchFamily="34" charset="-120"/>
              </a:rPr>
              <a:t> in a very short period</a:t>
            </a:r>
          </a:p>
        </p:txBody>
      </p:sp>
      <p:sp>
        <p:nvSpPr>
          <p:cNvPr id="21" name="矩形圖說文字 20"/>
          <p:cNvSpPr/>
          <p:nvPr/>
        </p:nvSpPr>
        <p:spPr>
          <a:xfrm>
            <a:off x="8685386" y="1346566"/>
            <a:ext cx="1927911" cy="621077"/>
          </a:xfrm>
          <a:prstGeom prst="wedgeRectCallout">
            <a:avLst>
              <a:gd name="adj1" fmla="val 71021"/>
              <a:gd name="adj2" fmla="val -28526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>
                <a:solidFill>
                  <a:srgbClr val="C00000"/>
                </a:solidFill>
                <a:ea typeface="微軟正黑體" panose="020B0604030504040204" pitchFamily="34" charset="-120"/>
              </a:rPr>
              <a:t>2/12 07:45</a:t>
            </a:r>
          </a:p>
          <a:p>
            <a:r>
              <a:rPr lang="en-US" altLang="zh-TW" sz="1600" dirty="0">
                <a:solidFill>
                  <a:srgbClr val="C00000"/>
                </a:solidFill>
                <a:ea typeface="微軟正黑體" panose="020B0604030504040204" pitchFamily="34" charset="-120"/>
              </a:rPr>
              <a:t>Abnormal increase</a:t>
            </a:r>
          </a:p>
        </p:txBody>
      </p:sp>
    </p:spTree>
    <p:extLst>
      <p:ext uri="{BB962C8B-B14F-4D97-AF65-F5344CB8AC3E}">
        <p14:creationId xmlns:p14="http://schemas.microsoft.com/office/powerpoint/2010/main" val="13629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49796" y="1462832"/>
            <a:ext cx="4536504" cy="1607874"/>
          </a:xfrm>
        </p:spPr>
        <p:txBody>
          <a:bodyPr>
            <a:normAutofit/>
          </a:bodyPr>
          <a:lstStyle/>
          <a:p>
            <a:pPr indent="-215900">
              <a:buClr>
                <a:srgbClr val="669900"/>
              </a:buClr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4D4D4D"/>
                </a:solidFill>
                <a:latin typeface="Calibri" panose="020F0502020204030204" pitchFamily="34" charset="0"/>
              </a:rPr>
              <a:t>Build in with large number of </a:t>
            </a:r>
            <a:r>
              <a:rPr lang="en-US" altLang="zh-TW" sz="2000" dirty="0" err="1">
                <a:solidFill>
                  <a:srgbClr val="4D4D4D"/>
                </a:solidFill>
                <a:latin typeface="Calibri" panose="020F0502020204030204" pitchFamily="34" charset="0"/>
              </a:rPr>
              <a:t>DDoS</a:t>
            </a:r>
            <a:r>
              <a:rPr lang="en-US" altLang="zh-TW" sz="2000" dirty="0">
                <a:solidFill>
                  <a:srgbClr val="4D4D4D"/>
                </a:solidFill>
                <a:latin typeface="Calibri" panose="020F0502020204030204" pitchFamily="34" charset="0"/>
              </a:rPr>
              <a:t> analysis algorithm based on </a:t>
            </a:r>
            <a:r>
              <a:rPr lang="en-US" altLang="zh-TW" sz="2000" dirty="0" err="1">
                <a:solidFill>
                  <a:srgbClr val="4D4D4D"/>
                </a:solidFill>
                <a:latin typeface="Calibri" panose="020F0502020204030204" pitchFamily="34" charset="0"/>
              </a:rPr>
              <a:t>NetFlow</a:t>
            </a:r>
            <a:r>
              <a:rPr lang="en-US" altLang="zh-TW" sz="2000" dirty="0">
                <a:solidFill>
                  <a:srgbClr val="4D4D4D"/>
                </a:solidFill>
                <a:latin typeface="Calibri" panose="020F0502020204030204" pitchFamily="34" charset="0"/>
              </a:rPr>
              <a:t>/</a:t>
            </a:r>
            <a:r>
              <a:rPr lang="en-US" altLang="zh-TW" sz="2000" dirty="0" err="1">
                <a:solidFill>
                  <a:srgbClr val="4D4D4D"/>
                </a:solidFill>
                <a:latin typeface="Calibri" panose="020F0502020204030204" pitchFamily="34" charset="0"/>
              </a:rPr>
              <a:t>sFlow</a:t>
            </a:r>
            <a:r>
              <a:rPr lang="en-US" altLang="zh-TW" sz="2000" dirty="0">
                <a:solidFill>
                  <a:srgbClr val="4D4D4D"/>
                </a:solidFill>
                <a:latin typeface="Calibri" panose="020F0502020204030204" pitchFamily="34" charset="0"/>
              </a:rPr>
              <a:t> data.</a:t>
            </a:r>
          </a:p>
        </p:txBody>
      </p:sp>
      <p:pic>
        <p:nvPicPr>
          <p:cNvPr id="3074" name="Picture 2" descr="D:\Frank\ScreenShot\ScreenShot031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348" y="1462832"/>
            <a:ext cx="6279978" cy="3948935"/>
          </a:xfrm>
          <a:prstGeom prst="rect">
            <a:avLst/>
          </a:prstGeom>
          <a:noFill/>
        </p:spPr>
      </p:pic>
      <p:pic>
        <p:nvPicPr>
          <p:cNvPr id="3076" name="Picture 4" descr="D:\Frank\ScreenShot\ScreenShot031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084" y="2550398"/>
            <a:ext cx="3151398" cy="3853239"/>
          </a:xfrm>
          <a:prstGeom prst="rect">
            <a:avLst/>
          </a:prstGeom>
          <a:noFill/>
        </p:spPr>
      </p:pic>
      <p:grpSp>
        <p:nvGrpSpPr>
          <p:cNvPr id="4" name="群組 19"/>
          <p:cNvGrpSpPr/>
          <p:nvPr/>
        </p:nvGrpSpPr>
        <p:grpSpPr>
          <a:xfrm>
            <a:off x="7462564" y="4618677"/>
            <a:ext cx="3825949" cy="1906667"/>
            <a:chOff x="4427984" y="4690685"/>
            <a:chExt cx="3825949" cy="1906667"/>
          </a:xfrm>
        </p:grpSpPr>
        <p:pic>
          <p:nvPicPr>
            <p:cNvPr id="3077" name="Picture 5" descr="D:\Frank\ScreenShot\ScreenShot0317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4690685"/>
              <a:ext cx="3200000" cy="1906667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矩形 12"/>
            <p:cNvSpPr/>
            <p:nvPr/>
          </p:nvSpPr>
          <p:spPr>
            <a:xfrm>
              <a:off x="7965901" y="4941168"/>
              <a:ext cx="288032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8143825" y="5229200"/>
              <a:ext cx="0" cy="4320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H="1">
              <a:off x="7452320" y="5661248"/>
              <a:ext cx="72008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標題 1"/>
          <p:cNvSpPr txBox="1">
            <a:spLocks/>
          </p:cNvSpPr>
          <p:nvPr/>
        </p:nvSpPr>
        <p:spPr bwMode="auto">
          <a:xfrm>
            <a:off x="693812" y="357881"/>
            <a:ext cx="9372823" cy="38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zh-TW" sz="2800" b="1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Flow </a:t>
            </a:r>
            <a:r>
              <a:rPr lang="en-US" altLang="zh-TW" sz="2800" b="1" cap="all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realtime</a:t>
            </a:r>
            <a:r>
              <a:rPr lang="en-US" altLang="zh-TW" sz="2800" b="1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cap="all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analysis-</a:t>
            </a:r>
          </a:p>
          <a:p>
            <a:pPr>
              <a:defRPr/>
            </a:pPr>
            <a:r>
              <a:rPr lang="en-US" altLang="zh-TW" sz="28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advance </a:t>
            </a:r>
            <a:r>
              <a:rPr lang="en-US" altLang="zh-TW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tools for </a:t>
            </a:r>
            <a:r>
              <a:rPr lang="en-US" altLang="zh-TW" sz="28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Ddos</a:t>
            </a:r>
            <a:r>
              <a:rPr lang="en-US" altLang="zh-TW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protection</a:t>
            </a:r>
            <a:endParaRPr lang="zh-TW" altLang="en-US" sz="2800" b="1" cap="all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06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499" y="4938086"/>
            <a:ext cx="3860113" cy="1818542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662" y="123349"/>
            <a:ext cx="4138889" cy="1914464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57" y="2135758"/>
            <a:ext cx="11771720" cy="2613787"/>
          </a:xfrm>
          <a:prstGeom prst="rect">
            <a:avLst/>
          </a:prstGeom>
        </p:spPr>
      </p:pic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199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Auto learning of trend analysis</a:t>
            </a:r>
            <a:r>
              <a:rPr lang="zh-TW" altLang="en-US" sz="2799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zh-TW" altLang="en-US" sz="2799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n-US" altLang="zh-TW" sz="2399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UDP</a:t>
            </a:r>
            <a:r>
              <a:rPr lang="zh-TW" altLang="en-US" sz="2399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 </a:t>
            </a:r>
            <a:r>
              <a:rPr lang="en-US" altLang="zh-TW" sz="2399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Flooding and Host Scan example</a:t>
            </a:r>
            <a:endParaRPr lang="zh-TW" altLang="en-US" sz="2399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24237" y="4354543"/>
            <a:ext cx="545353" cy="39178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10718612" y="4746326"/>
            <a:ext cx="605625" cy="701577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266197" y="2347459"/>
            <a:ext cx="545353" cy="39178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12" name="直線單箭頭接點 11"/>
          <p:cNvCxnSpPr>
            <a:stCxn id="11" idx="0"/>
          </p:cNvCxnSpPr>
          <p:nvPr/>
        </p:nvCxnSpPr>
        <p:spPr>
          <a:xfrm flipH="1" flipV="1">
            <a:off x="11004098" y="1600216"/>
            <a:ext cx="534777" cy="747243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176937" y="5252012"/>
            <a:ext cx="545353" cy="391783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19" idx="1"/>
          </p:cNvCxnSpPr>
          <p:nvPr/>
        </p:nvCxnSpPr>
        <p:spPr>
          <a:xfrm flipH="1">
            <a:off x="6524214" y="5447903"/>
            <a:ext cx="1652723" cy="164928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圖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58" y="4792269"/>
            <a:ext cx="6310256" cy="1993381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13957" y="2492896"/>
            <a:ext cx="233218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4" name="矩形 13"/>
          <p:cNvSpPr/>
          <p:nvPr/>
        </p:nvSpPr>
        <p:spPr>
          <a:xfrm>
            <a:off x="213957" y="4354543"/>
            <a:ext cx="2332186" cy="437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287992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612" y="1832662"/>
            <a:ext cx="37147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55102" y="2273866"/>
            <a:ext cx="1724025" cy="2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矩形 50"/>
          <p:cNvSpPr>
            <a:spLocks noChangeArrowheads="1"/>
          </p:cNvSpPr>
          <p:nvPr/>
        </p:nvSpPr>
        <p:spPr bwMode="auto">
          <a:xfrm>
            <a:off x="7592754" y="1988840"/>
            <a:ext cx="124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i="1" dirty="0" smtClean="0">
                <a:solidFill>
                  <a:srgbClr val="000066"/>
                </a:solidFill>
                <a:latin typeface="Calibri" pitchFamily="34" charset="0"/>
                <a:ea typeface="微軟正黑體" pitchFamily="34" charset="-120"/>
              </a:rPr>
              <a:t>N-Cloud</a:t>
            </a:r>
            <a:endParaRPr lang="zh-TW" altLang="en-US" dirty="0">
              <a:latin typeface="Calibri" panose="020F0502020204030204" pitchFamily="34" charset="0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213" y="2070787"/>
            <a:ext cx="1171575" cy="37306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3331505" y="1689786"/>
            <a:ext cx="2020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i="1" dirty="0" smtClean="0">
                <a:solidFill>
                  <a:srgbClr val="000066"/>
                </a:solidFill>
                <a:latin typeface="Calibri" panose="020F0502020204030204" pitchFamily="34" charset="0"/>
                <a:ea typeface="微軟正黑體" pitchFamily="34" charset="-120"/>
              </a:rPr>
              <a:t>Syslog/Flow Export</a:t>
            </a:r>
            <a:endParaRPr lang="en-US" altLang="zh-TW" b="1" i="1" dirty="0">
              <a:solidFill>
                <a:srgbClr val="000066"/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2213" y="2823262"/>
            <a:ext cx="30384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矩形 7"/>
          <p:cNvSpPr>
            <a:spLocks noChangeArrowheads="1"/>
          </p:cNvSpPr>
          <p:nvPr/>
        </p:nvSpPr>
        <p:spPr bwMode="auto">
          <a:xfrm>
            <a:off x="9447212" y="2985186"/>
            <a:ext cx="990600" cy="642938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23562" name="AutoShape 13"/>
          <p:cNvSpPr>
            <a:spLocks noChangeArrowheads="1"/>
          </p:cNvSpPr>
          <p:nvPr/>
        </p:nvSpPr>
        <p:spPr bwMode="auto">
          <a:xfrm rot="9192371">
            <a:off x="8834253" y="3546018"/>
            <a:ext cx="882650" cy="533400"/>
          </a:xfrm>
          <a:prstGeom prst="leftArrow">
            <a:avLst>
              <a:gd name="adj1" fmla="val 50000"/>
              <a:gd name="adj2" fmla="val 41369"/>
            </a:avLst>
          </a:prstGeom>
          <a:solidFill>
            <a:srgbClr val="FF9933"/>
          </a:solidFill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23564" name="矩形 16"/>
          <p:cNvSpPr>
            <a:spLocks noChangeArrowheads="1"/>
          </p:cNvSpPr>
          <p:nvPr/>
        </p:nvSpPr>
        <p:spPr bwMode="auto">
          <a:xfrm>
            <a:off x="6627812" y="762000"/>
            <a:ext cx="4507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u="sng" dirty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Step </a:t>
            </a:r>
            <a:r>
              <a:rPr lang="en-US" altLang="zh-TW" b="1" u="sng" dirty="0" smtClean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1</a:t>
            </a:r>
            <a:endParaRPr lang="en-US" altLang="zh-TW" b="1" u="sng" dirty="0">
              <a:solidFill>
                <a:srgbClr val="C00000"/>
              </a:solidFill>
              <a:latin typeface="Calibri" pitchFamily="34" charset="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lang="en-US" altLang="zh-TW" dirty="0" smtClean="0">
                <a:solidFill>
                  <a:srgbClr val="4D4D4D"/>
                </a:solidFill>
                <a:latin typeface="Calibri" pitchFamily="34" charset="0"/>
                <a:ea typeface="微軟正黑體" pitchFamily="34" charset="-120"/>
              </a:rPr>
              <a:t>N-Cloud</a:t>
            </a:r>
            <a:r>
              <a:rPr lang="zh-TW" altLang="en-US" dirty="0" smtClean="0">
                <a:solidFill>
                  <a:srgbClr val="4D4D4D"/>
                </a:solidFill>
                <a:latin typeface="Calibri" pitchFamily="34" charset="0"/>
                <a:ea typeface="微軟正黑體" pitchFamily="34" charset="-120"/>
              </a:rPr>
              <a:t>根據搜集到的資安事件與</a:t>
            </a:r>
            <a:r>
              <a:rPr lang="en-US" altLang="zh-TW" dirty="0" smtClean="0">
                <a:solidFill>
                  <a:srgbClr val="4D4D4D"/>
                </a:solidFill>
                <a:latin typeface="Calibri" pitchFamily="34" charset="0"/>
                <a:ea typeface="微軟正黑體" pitchFamily="34" charset="-120"/>
              </a:rPr>
              <a:t>Flow</a:t>
            </a:r>
            <a:r>
              <a:rPr lang="zh-TW" altLang="en-US" dirty="0" smtClean="0">
                <a:solidFill>
                  <a:srgbClr val="4D4D4D"/>
                </a:solidFill>
                <a:latin typeface="Calibri" pitchFamily="34" charset="0"/>
                <a:ea typeface="微軟正黑體" pitchFamily="34" charset="-120"/>
              </a:rPr>
              <a:t>資料建立歷史用量圖</a:t>
            </a:r>
            <a:endParaRPr lang="en-US" altLang="zh-TW" dirty="0">
              <a:solidFill>
                <a:srgbClr val="4D4D4D"/>
              </a:solidFill>
              <a:latin typeface="Calibri" pitchFamily="34" charset="0"/>
              <a:ea typeface="微軟正黑體" pitchFamily="34" charset="-120"/>
            </a:endParaRPr>
          </a:p>
          <a:p>
            <a:pPr>
              <a:buFont typeface="Arial" charset="0"/>
              <a:buChar char="•"/>
            </a:pPr>
            <a:r>
              <a:rPr lang="zh-TW" altLang="en-US" dirty="0" smtClean="0">
                <a:solidFill>
                  <a:srgbClr val="4D4D4D"/>
                </a:solidFill>
                <a:latin typeface="Calibri" pitchFamily="34" charset="0"/>
                <a:ea typeface="微軟正黑體" pitchFamily="34" charset="-120"/>
              </a:rPr>
              <a:t>根據歷史用量發現任何異常突增即時告警</a:t>
            </a:r>
            <a:endParaRPr lang="en-US" altLang="zh-TW" dirty="0">
              <a:solidFill>
                <a:srgbClr val="4D4D4D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23568" name="矩形 20"/>
          <p:cNvSpPr>
            <a:spLocks noChangeArrowheads="1"/>
          </p:cNvSpPr>
          <p:nvPr/>
        </p:nvSpPr>
        <p:spPr bwMode="auto">
          <a:xfrm>
            <a:off x="7425039" y="4520746"/>
            <a:ext cx="29436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u="sng" dirty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Step </a:t>
            </a:r>
            <a:r>
              <a:rPr lang="en-US" altLang="zh-TW" b="1" u="sng" dirty="0" smtClean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2</a:t>
            </a:r>
            <a:endParaRPr lang="en-US" altLang="zh-TW" b="1" u="sng" dirty="0">
              <a:solidFill>
                <a:srgbClr val="C00000"/>
              </a:solidFill>
              <a:latin typeface="Calibri" pitchFamily="34" charset="0"/>
              <a:ea typeface="微軟正黑體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4D4D4D"/>
                </a:solidFill>
                <a:latin typeface="Calibri" pitchFamily="34" charset="0"/>
                <a:ea typeface="微軟正黑體" pitchFamily="34" charset="-120"/>
              </a:rPr>
              <a:t>IT Administrator</a:t>
            </a:r>
            <a:r>
              <a:rPr lang="zh-TW" altLang="en-US" dirty="0" smtClean="0">
                <a:solidFill>
                  <a:srgbClr val="4D4D4D"/>
                </a:solidFill>
                <a:latin typeface="Calibri" pitchFamily="34" charset="0"/>
                <a:ea typeface="微軟正黑體" pitchFamily="34" charset="-120"/>
              </a:rPr>
              <a:t>收到異常突增告警後確認攻擊來源</a:t>
            </a:r>
            <a:r>
              <a:rPr lang="en-US" altLang="zh-TW" dirty="0" smtClean="0">
                <a:solidFill>
                  <a:srgbClr val="4D4D4D"/>
                </a:solidFill>
                <a:latin typeface="Calibri" pitchFamily="34" charset="0"/>
                <a:ea typeface="微軟正黑體" pitchFamily="34" charset="-120"/>
              </a:rPr>
              <a:t>,</a:t>
            </a:r>
            <a:r>
              <a:rPr lang="zh-TW" altLang="en-US" dirty="0" smtClean="0">
                <a:solidFill>
                  <a:srgbClr val="4D4D4D"/>
                </a:solidFill>
                <a:latin typeface="Calibri" pitchFamily="34" charset="0"/>
                <a:ea typeface="微軟正黑體" pitchFamily="34" charset="-120"/>
              </a:rPr>
              <a:t>下達封阻指令到</a:t>
            </a:r>
            <a:r>
              <a:rPr lang="en-US" altLang="zh-TW" dirty="0" smtClean="0">
                <a:solidFill>
                  <a:srgbClr val="4D4D4D"/>
                </a:solidFill>
                <a:latin typeface="Calibri" pitchFamily="34" charset="0"/>
                <a:ea typeface="微軟正黑體" pitchFamily="34" charset="-120"/>
              </a:rPr>
              <a:t>IPS/FW/Switch/Wireless</a:t>
            </a:r>
            <a:r>
              <a:rPr lang="zh-TW" altLang="en-US" dirty="0" smtClean="0">
                <a:solidFill>
                  <a:srgbClr val="4D4D4D"/>
                </a:solidFill>
                <a:latin typeface="Calibri" pitchFamily="34" charset="0"/>
                <a:ea typeface="微軟正黑體" pitchFamily="34" charset="-120"/>
              </a:rPr>
              <a:t>等聯防設備</a:t>
            </a:r>
            <a:endParaRPr lang="en-US" altLang="zh-TW" dirty="0" smtClean="0">
              <a:solidFill>
                <a:srgbClr val="4D4D4D"/>
              </a:solidFill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 bwMode="auto">
          <a:xfrm>
            <a:off x="871538" y="266675"/>
            <a:ext cx="10983514" cy="38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zh-TW" altLang="en-US" sz="3199" b="1" cap="all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透過聯防機制</a:t>
            </a:r>
            <a:r>
              <a:rPr lang="en-US" altLang="zh-TW" sz="3199" b="1" cap="all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,3-5</a:t>
            </a:r>
            <a:r>
              <a:rPr lang="zh-TW" altLang="en-US" sz="3199" b="1" cap="all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分鐘內</a:t>
            </a:r>
            <a:r>
              <a:rPr lang="zh-TW" altLang="en-US" sz="3199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解決網路異常</a:t>
            </a:r>
            <a:endParaRPr lang="zh-TW" altLang="en-US" sz="3199" b="1" cap="all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軟正黑體" pitchFamily="34" charset="-120"/>
              <a:cs typeface="+mj-cs"/>
            </a:endParaRPr>
          </a:p>
        </p:txBody>
      </p:sp>
      <p:cxnSp>
        <p:nvCxnSpPr>
          <p:cNvPr id="24" name="直線接點 23"/>
          <p:cNvCxnSpPr/>
          <p:nvPr/>
        </p:nvCxnSpPr>
        <p:spPr>
          <a:xfrm rot="16200000" flipH="1">
            <a:off x="2309019" y="4983957"/>
            <a:ext cx="4349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firewall-fi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2474" y="5202237"/>
            <a:ext cx="10112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54"/>
          <p:cNvGraphicFramePr>
            <a:graphicFrameLocks noChangeAspect="1"/>
          </p:cNvGraphicFramePr>
          <p:nvPr>
            <p:extLst/>
          </p:nvPr>
        </p:nvGraphicFramePr>
        <p:xfrm>
          <a:off x="4551363" y="4914900"/>
          <a:ext cx="5492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Visio" r:id="rId8" imgW="548640" imgH="697689" progId="">
                  <p:embed/>
                </p:oleObj>
              </mc:Choice>
              <mc:Fallback>
                <p:oleObj name="Visio" r:id="rId8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4914900"/>
                        <a:ext cx="5492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loud 167"/>
          <p:cNvSpPr/>
          <p:nvPr/>
        </p:nvSpPr>
        <p:spPr bwMode="auto">
          <a:xfrm>
            <a:off x="1692274" y="3865562"/>
            <a:ext cx="1676400" cy="763588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defTabSz="457200">
              <a:defRPr/>
            </a:pPr>
            <a:r>
              <a:rPr lang="en-US" altLang="ko-KR" dirty="0">
                <a:latin typeface="Calibri" panose="020F0502020204030204" pitchFamily="34" charset="0"/>
                <a:ea typeface="微軟正黑體" pitchFamily="34" charset="-120"/>
              </a:rPr>
              <a:t>Internet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3030537" y="5418137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Calibri" panose="020F0502020204030204" pitchFamily="34" charset="0"/>
            </a:endParaRPr>
          </a:p>
        </p:txBody>
      </p: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0849" y="4452937"/>
            <a:ext cx="167005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149" descr="pc-blue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8DCF3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02024" y="3008312"/>
            <a:ext cx="488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50" descr="laptop-blu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46263" y="3008313"/>
            <a:ext cx="4857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0" descr="laptop-blu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73350" y="3038476"/>
            <a:ext cx="4857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1726998" y="3338512"/>
            <a:ext cx="665567" cy="230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ko-KR" sz="900" dirty="0">
                <a:latin typeface="Calibri" panose="020F0502020204030204" pitchFamily="34" charset="0"/>
                <a:ea typeface="微軟正黑體" pitchFamily="34" charset="-120"/>
              </a:rPr>
              <a:t>Attacker 1</a:t>
            </a: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2554085" y="3368675"/>
            <a:ext cx="665567" cy="230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ko-KR" sz="900" dirty="0">
                <a:latin typeface="Calibri" panose="020F0502020204030204" pitchFamily="34" charset="0"/>
                <a:ea typeface="微軟正黑體" pitchFamily="34" charset="-120"/>
              </a:rPr>
              <a:t>Attacker 2</a:t>
            </a: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3488329" y="3465512"/>
            <a:ext cx="665567" cy="230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ko-KR" sz="900" dirty="0">
                <a:latin typeface="Calibri" panose="020F0502020204030204" pitchFamily="34" charset="0"/>
                <a:ea typeface="微軟正黑體" pitchFamily="34" charset="-120"/>
              </a:rPr>
              <a:t>Attacker 3</a:t>
            </a:r>
          </a:p>
        </p:txBody>
      </p:sp>
      <p:pic>
        <p:nvPicPr>
          <p:cNvPr id="36" name="Picture 6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0812" y="41148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4518024" y="4206875"/>
            <a:ext cx="1828800" cy="785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endParaRPr lang="en-US" altLang="ko-KR" sz="900" dirty="0">
              <a:solidFill>
                <a:srgbClr val="C00000"/>
              </a:solidFill>
              <a:latin typeface="Calibri" panose="020F0502020204030204" pitchFamily="34" charset="0"/>
              <a:ea typeface="微軟正黑體" pitchFamily="34" charset="-120"/>
            </a:endParaRPr>
          </a:p>
          <a:p>
            <a:pPr algn="ctr" defTabSz="457200"/>
            <a:r>
              <a:rPr lang="en-US" altLang="ko-KR" sz="900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Abnormal Behavior  </a:t>
            </a:r>
          </a:p>
          <a:p>
            <a:pPr algn="ctr" defTabSz="457200"/>
            <a:r>
              <a:rPr lang="en-US" altLang="ko-KR" sz="900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Auto-Learning , Auto-Detection   </a:t>
            </a:r>
          </a:p>
          <a:p>
            <a:pPr algn="ctr" defTabSz="457200"/>
            <a:r>
              <a:rPr lang="en-US" altLang="ko-KR" sz="900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and </a:t>
            </a:r>
          </a:p>
          <a:p>
            <a:pPr algn="ctr" defTabSz="457200"/>
            <a:r>
              <a:rPr lang="en-US" altLang="ko-KR" sz="900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Action</a:t>
            </a:r>
          </a:p>
        </p:txBody>
      </p:sp>
      <p:cxnSp>
        <p:nvCxnSpPr>
          <p:cNvPr id="38" name="Straight Arrow Connector 128"/>
          <p:cNvCxnSpPr>
            <a:cxnSpLocks noChangeShapeType="1"/>
          </p:cNvCxnSpPr>
          <p:nvPr/>
        </p:nvCxnSpPr>
        <p:spPr bwMode="auto">
          <a:xfrm flipH="1">
            <a:off x="3390900" y="4419601"/>
            <a:ext cx="569912" cy="206375"/>
          </a:xfrm>
          <a:prstGeom prst="straightConnector1">
            <a:avLst/>
          </a:prstGeom>
          <a:noFill/>
          <a:ln w="57150" algn="ctr">
            <a:solidFill>
              <a:srgbClr val="FF6600"/>
            </a:solidFill>
            <a:prstDash val="sysDash"/>
            <a:round/>
            <a:headEnd/>
            <a:tailEnd type="arrow" w="med" len="med"/>
          </a:ln>
        </p:spPr>
      </p:cxnSp>
      <p:pic>
        <p:nvPicPr>
          <p:cNvPr id="39" name="Picture 13" descr="S5500-52C-PWR-EI_F_06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33763" y="5275263"/>
            <a:ext cx="11080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54"/>
          <p:cNvGraphicFramePr>
            <a:graphicFrameLocks noChangeAspect="1"/>
          </p:cNvGraphicFramePr>
          <p:nvPr>
            <p:extLst/>
          </p:nvPr>
        </p:nvGraphicFramePr>
        <p:xfrm>
          <a:off x="5070475" y="5049838"/>
          <a:ext cx="5492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Visio" r:id="rId15" imgW="548640" imgH="697689" progId="">
                  <p:embed/>
                </p:oleObj>
              </mc:Choice>
              <mc:Fallback>
                <p:oleObj name="Visio" r:id="rId15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5049838"/>
                        <a:ext cx="54927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622054" y="5316980"/>
            <a:ext cx="99623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ko-KR" sz="1400" dirty="0">
                <a:latin typeface="Calibri" panose="020F0502020204030204" pitchFamily="34" charset="0"/>
                <a:ea typeface="微軟正黑體" pitchFamily="34" charset="-120"/>
              </a:rPr>
              <a:t>Web Portal</a:t>
            </a:r>
          </a:p>
        </p:txBody>
      </p:sp>
      <p:sp>
        <p:nvSpPr>
          <p:cNvPr id="42" name="Text Box 70"/>
          <p:cNvSpPr txBox="1">
            <a:spLocks noChangeArrowheads="1"/>
          </p:cNvSpPr>
          <p:nvPr/>
        </p:nvSpPr>
        <p:spPr bwMode="auto">
          <a:xfrm>
            <a:off x="2284413" y="2667001"/>
            <a:ext cx="1785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DDoS Attackers</a:t>
            </a:r>
            <a:endParaRPr lang="en-US" altLang="zh-TW" sz="1200" b="1" dirty="0">
              <a:solidFill>
                <a:srgbClr val="C00000"/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3" name="手繪多邊形 42"/>
          <p:cNvSpPr/>
          <p:nvPr/>
        </p:nvSpPr>
        <p:spPr>
          <a:xfrm>
            <a:off x="2054224" y="3382963"/>
            <a:ext cx="2560638" cy="2035175"/>
          </a:xfrm>
          <a:custGeom>
            <a:avLst/>
            <a:gdLst>
              <a:gd name="connsiteX0" fmla="*/ 5644 w 3471333"/>
              <a:gd name="connsiteY0" fmla="*/ 0 h 2156178"/>
              <a:gd name="connsiteX1" fmla="*/ 129822 w 3471333"/>
              <a:gd name="connsiteY1" fmla="*/ 1095022 h 2156178"/>
              <a:gd name="connsiteX2" fmla="*/ 784577 w 3471333"/>
              <a:gd name="connsiteY2" fmla="*/ 1896533 h 2156178"/>
              <a:gd name="connsiteX3" fmla="*/ 3471333 w 3471333"/>
              <a:gd name="connsiteY3" fmla="*/ 2156178 h 2156178"/>
              <a:gd name="connsiteX4" fmla="*/ 3471333 w 3471333"/>
              <a:gd name="connsiteY4" fmla="*/ 2156178 h 215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333" h="2156178">
                <a:moveTo>
                  <a:pt x="5644" y="0"/>
                </a:moveTo>
                <a:cubicBezTo>
                  <a:pt x="2822" y="389466"/>
                  <a:pt x="0" y="778933"/>
                  <a:pt x="129822" y="1095022"/>
                </a:cubicBezTo>
                <a:cubicBezTo>
                  <a:pt x="259644" y="1411111"/>
                  <a:pt x="227659" y="1719674"/>
                  <a:pt x="784577" y="1896533"/>
                </a:cubicBezTo>
                <a:cubicBezTo>
                  <a:pt x="1341496" y="2073392"/>
                  <a:pt x="3471333" y="2156178"/>
                  <a:pt x="3471333" y="2156178"/>
                </a:cubicBezTo>
                <a:lnTo>
                  <a:pt x="3471333" y="2156178"/>
                </a:lnTo>
              </a:path>
            </a:pathLst>
          </a:cu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1957387" y="3592512"/>
            <a:ext cx="228600" cy="228600"/>
          </a:xfrm>
          <a:prstGeom prst="ellipse">
            <a:avLst/>
          </a:prstGeom>
          <a:gradFill rotWithShape="1">
            <a:gsLst>
              <a:gs pos="0">
                <a:srgbClr val="470000"/>
              </a:gs>
              <a:gs pos="50000">
                <a:srgbClr val="990000"/>
              </a:gs>
              <a:gs pos="100000">
                <a:srgbClr val="4700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5" name="Oval 49"/>
          <p:cNvSpPr>
            <a:spLocks noChangeArrowheads="1"/>
          </p:cNvSpPr>
          <p:nvPr/>
        </p:nvSpPr>
        <p:spPr bwMode="auto">
          <a:xfrm>
            <a:off x="2673349" y="3621087"/>
            <a:ext cx="228600" cy="228600"/>
          </a:xfrm>
          <a:prstGeom prst="ellipse">
            <a:avLst/>
          </a:prstGeom>
          <a:gradFill rotWithShape="1">
            <a:gsLst>
              <a:gs pos="0">
                <a:srgbClr val="470000"/>
              </a:gs>
              <a:gs pos="50000">
                <a:srgbClr val="990000"/>
              </a:gs>
              <a:gs pos="100000">
                <a:srgbClr val="4700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6" name="Oval 49"/>
          <p:cNvSpPr>
            <a:spLocks noChangeArrowheads="1"/>
          </p:cNvSpPr>
          <p:nvPr/>
        </p:nvSpPr>
        <p:spPr bwMode="auto">
          <a:xfrm>
            <a:off x="3289299" y="3660775"/>
            <a:ext cx="228600" cy="228600"/>
          </a:xfrm>
          <a:prstGeom prst="ellipse">
            <a:avLst/>
          </a:prstGeom>
          <a:gradFill rotWithShape="1">
            <a:gsLst>
              <a:gs pos="0">
                <a:srgbClr val="470000"/>
              </a:gs>
              <a:gs pos="50000">
                <a:srgbClr val="990000"/>
              </a:gs>
              <a:gs pos="100000">
                <a:srgbClr val="4700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7" name="手繪多邊形 46"/>
          <p:cNvSpPr/>
          <p:nvPr/>
        </p:nvSpPr>
        <p:spPr>
          <a:xfrm>
            <a:off x="2598738" y="3429000"/>
            <a:ext cx="2390775" cy="2493962"/>
          </a:xfrm>
          <a:custGeom>
            <a:avLst/>
            <a:gdLst>
              <a:gd name="connsiteX0" fmla="*/ 365007 w 3040474"/>
              <a:gd name="connsiteY0" fmla="*/ 0 h 2387601"/>
              <a:gd name="connsiteX1" fmla="*/ 3763 w 3040474"/>
              <a:gd name="connsiteY1" fmla="*/ 1309511 h 2387601"/>
              <a:gd name="connsiteX2" fmla="*/ 342430 w 3040474"/>
              <a:gd name="connsiteY2" fmla="*/ 2212623 h 2387601"/>
              <a:gd name="connsiteX3" fmla="*/ 1855141 w 3040474"/>
              <a:gd name="connsiteY3" fmla="*/ 2359378 h 2387601"/>
              <a:gd name="connsiteX4" fmla="*/ 3040474 w 3040474"/>
              <a:gd name="connsiteY4" fmla="*/ 2144889 h 238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474" h="2387601">
                <a:moveTo>
                  <a:pt x="365007" y="0"/>
                </a:moveTo>
                <a:cubicBezTo>
                  <a:pt x="186266" y="470370"/>
                  <a:pt x="7526" y="940741"/>
                  <a:pt x="3763" y="1309511"/>
                </a:cubicBezTo>
                <a:cubicBezTo>
                  <a:pt x="0" y="1678281"/>
                  <a:pt x="33867" y="2037645"/>
                  <a:pt x="342430" y="2212623"/>
                </a:cubicBezTo>
                <a:cubicBezTo>
                  <a:pt x="650993" y="2387601"/>
                  <a:pt x="1405467" y="2370667"/>
                  <a:pt x="1855141" y="2359378"/>
                </a:cubicBezTo>
                <a:cubicBezTo>
                  <a:pt x="2304815" y="2348089"/>
                  <a:pt x="2672644" y="2246489"/>
                  <a:pt x="3040474" y="2144889"/>
                </a:cubicBezTo>
              </a:path>
            </a:pathLst>
          </a:cu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8" name="手繪多邊形 47"/>
          <p:cNvSpPr/>
          <p:nvPr/>
        </p:nvSpPr>
        <p:spPr>
          <a:xfrm>
            <a:off x="2741613" y="3429001"/>
            <a:ext cx="2446337" cy="2403475"/>
          </a:xfrm>
          <a:custGeom>
            <a:avLst/>
            <a:gdLst>
              <a:gd name="connsiteX0" fmla="*/ 1215437 w 3078104"/>
              <a:gd name="connsiteY0" fmla="*/ 0 h 2404533"/>
              <a:gd name="connsiteX1" fmla="*/ 278459 w 3078104"/>
              <a:gd name="connsiteY1" fmla="*/ 1253067 h 2404533"/>
              <a:gd name="connsiteX2" fmla="*/ 346193 w 3078104"/>
              <a:gd name="connsiteY2" fmla="*/ 2246489 h 2404533"/>
              <a:gd name="connsiteX3" fmla="*/ 2355615 w 3078104"/>
              <a:gd name="connsiteY3" fmla="*/ 2201334 h 2404533"/>
              <a:gd name="connsiteX4" fmla="*/ 3078104 w 3078104"/>
              <a:gd name="connsiteY4" fmla="*/ 1930400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104" h="2404533">
                <a:moveTo>
                  <a:pt x="1215437" y="0"/>
                </a:moveTo>
                <a:cubicBezTo>
                  <a:pt x="819385" y="439326"/>
                  <a:pt x="423333" y="878652"/>
                  <a:pt x="278459" y="1253067"/>
                </a:cubicBezTo>
                <a:cubicBezTo>
                  <a:pt x="133585" y="1627482"/>
                  <a:pt x="0" y="2088445"/>
                  <a:pt x="346193" y="2246489"/>
                </a:cubicBezTo>
                <a:cubicBezTo>
                  <a:pt x="692386" y="2404533"/>
                  <a:pt x="1900297" y="2254016"/>
                  <a:pt x="2355615" y="2201334"/>
                </a:cubicBezTo>
                <a:cubicBezTo>
                  <a:pt x="2810934" y="2148653"/>
                  <a:pt x="2944519" y="2039526"/>
                  <a:pt x="3078104" y="1930400"/>
                </a:cubicBezTo>
              </a:path>
            </a:pathLst>
          </a:cu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4319953" y="4844825"/>
            <a:ext cx="49244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zh-TW" sz="1400" dirty="0">
                <a:latin typeface="Calibri" panose="020F0502020204030204" pitchFamily="34" charset="0"/>
                <a:ea typeface="微軟正黑體" pitchFamily="34" charset="-120"/>
              </a:rPr>
              <a:t>DNS</a:t>
            </a:r>
            <a:endParaRPr lang="en-US" altLang="ko-KR" sz="1400" dirty="0"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387469" y="4605640"/>
            <a:ext cx="1219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07502" y="2426266"/>
            <a:ext cx="1724025" cy="2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59902" y="2578666"/>
            <a:ext cx="1724025" cy="2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3" descr="S5500-52C-PWR-EI_F_06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41531" y="2026240"/>
            <a:ext cx="11080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圖片 54" descr="G12778001112010_JPGHighres_300dpi_50pct.jpe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53367" y="1497131"/>
            <a:ext cx="437532" cy="509255"/>
          </a:xfrm>
          <a:prstGeom prst="rect">
            <a:avLst/>
          </a:prstGeom>
        </p:spPr>
      </p:pic>
      <p:pic>
        <p:nvPicPr>
          <p:cNvPr id="56" name="Picture 16" descr="wirelesswaves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4402" y="1253555"/>
            <a:ext cx="270803" cy="24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1300696" y="4544944"/>
            <a:ext cx="40427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zh-TW" sz="1400" dirty="0" smtClean="0">
                <a:latin typeface="Calibri" panose="020F0502020204030204" pitchFamily="34" charset="0"/>
                <a:ea typeface="微軟正黑體" pitchFamily="34" charset="-120"/>
              </a:rPr>
              <a:t>IPS</a:t>
            </a:r>
            <a:endParaRPr lang="en-US" altLang="ko-KR" sz="1400" dirty="0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58" name="Text Box 40"/>
          <p:cNvSpPr txBox="1">
            <a:spLocks noChangeArrowheads="1"/>
          </p:cNvSpPr>
          <p:nvPr/>
        </p:nvSpPr>
        <p:spPr bwMode="auto">
          <a:xfrm>
            <a:off x="1596373" y="5241925"/>
            <a:ext cx="42672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zh-TW" sz="1400" dirty="0" smtClean="0">
                <a:latin typeface="Calibri" panose="020F0502020204030204" pitchFamily="34" charset="0"/>
                <a:ea typeface="微軟正黑體" pitchFamily="34" charset="-120"/>
              </a:rPr>
              <a:t>FW</a:t>
            </a:r>
            <a:endParaRPr lang="en-US" altLang="ko-KR" sz="1400" dirty="0"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59" name="Picture 6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29361" y="3946138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25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732147" y="1179877"/>
            <a:ext cx="3571055" cy="3553571"/>
            <a:chOff x="3732147" y="1179877"/>
            <a:chExt cx="3571055" cy="3553571"/>
          </a:xfrm>
          <a:scene3d>
            <a:camera prst="orthographicFront">
              <a:rot lat="20883765" lon="19987195" rev="545439"/>
            </a:camera>
            <a:lightRig rig="threePt" dir="t"/>
          </a:scene3d>
        </p:grpSpPr>
        <p:sp>
          <p:nvSpPr>
            <p:cNvPr id="5" name="手繪多邊形 4"/>
            <p:cNvSpPr/>
            <p:nvPr/>
          </p:nvSpPr>
          <p:spPr>
            <a:xfrm>
              <a:off x="4048372" y="1369605"/>
              <a:ext cx="3064849" cy="3064849"/>
            </a:xfrm>
            <a:custGeom>
              <a:avLst/>
              <a:gdLst>
                <a:gd name="connsiteX0" fmla="*/ 1532424 w 3064849"/>
                <a:gd name="connsiteY0" fmla="*/ 0 h 3064849"/>
                <a:gd name="connsiteX1" fmla="*/ 2859543 w 3064849"/>
                <a:gd name="connsiteY1" fmla="*/ 766212 h 3064849"/>
                <a:gd name="connsiteX2" fmla="*/ 2859543 w 3064849"/>
                <a:gd name="connsiteY2" fmla="*/ 2298637 h 3064849"/>
                <a:gd name="connsiteX3" fmla="*/ 1532425 w 3064849"/>
                <a:gd name="connsiteY3" fmla="*/ 1532425 h 3064849"/>
                <a:gd name="connsiteX4" fmla="*/ 1532424 w 3064849"/>
                <a:gd name="connsiteY4" fmla="*/ 0 h 306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4849" h="3064849">
                  <a:moveTo>
                    <a:pt x="1532424" y="0"/>
                  </a:moveTo>
                  <a:cubicBezTo>
                    <a:pt x="2079907" y="0"/>
                    <a:pt x="2585802" y="292079"/>
                    <a:pt x="2859543" y="766212"/>
                  </a:cubicBezTo>
                  <a:cubicBezTo>
                    <a:pt x="3133284" y="1240346"/>
                    <a:pt x="3133284" y="1824503"/>
                    <a:pt x="2859543" y="2298637"/>
                  </a:cubicBezTo>
                  <a:lnTo>
                    <a:pt x="1532425" y="1532425"/>
                  </a:lnTo>
                  <a:cubicBezTo>
                    <a:pt x="1532425" y="1021617"/>
                    <a:pt x="1532424" y="510808"/>
                    <a:pt x="1532424" y="0"/>
                  </a:cubicBezTo>
                  <a:close/>
                </a:path>
              </a:pathLst>
            </a:custGeom>
            <a:solidFill>
              <a:srgbClr val="00B0F0"/>
            </a:solidFill>
            <a:scene3d>
              <a:camera prst="orthographicFront">
                <a:rot lat="20883765" lon="19987195" rev="545439"/>
              </a:camera>
              <a:lightRig rig="threePt" dir="t"/>
            </a:scene3d>
            <a:sp3d>
              <a:bevelT w="635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8108" tIns="672317" rIns="377872" bIns="152609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N-Cloud</a:t>
              </a:r>
              <a:endParaRPr lang="zh-TW" alt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3985250" y="1479064"/>
              <a:ext cx="3064849" cy="3064849"/>
            </a:xfrm>
            <a:custGeom>
              <a:avLst/>
              <a:gdLst>
                <a:gd name="connsiteX0" fmla="*/ 2859543 w 3064849"/>
                <a:gd name="connsiteY0" fmla="*/ 2298637 h 3064849"/>
                <a:gd name="connsiteX1" fmla="*/ 1532424 w 3064849"/>
                <a:gd name="connsiteY1" fmla="*/ 3064850 h 3064849"/>
                <a:gd name="connsiteX2" fmla="*/ 205305 w 3064849"/>
                <a:gd name="connsiteY2" fmla="*/ 2298638 h 3064849"/>
                <a:gd name="connsiteX3" fmla="*/ 1532425 w 3064849"/>
                <a:gd name="connsiteY3" fmla="*/ 1532425 h 3064849"/>
                <a:gd name="connsiteX4" fmla="*/ 2859543 w 3064849"/>
                <a:gd name="connsiteY4" fmla="*/ 2298637 h 306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4849" h="3064849">
                  <a:moveTo>
                    <a:pt x="2859543" y="2298637"/>
                  </a:moveTo>
                  <a:cubicBezTo>
                    <a:pt x="2585802" y="2772771"/>
                    <a:pt x="2079907" y="3064850"/>
                    <a:pt x="1532424" y="3064850"/>
                  </a:cubicBezTo>
                  <a:cubicBezTo>
                    <a:pt x="984941" y="3064850"/>
                    <a:pt x="479046" y="2772771"/>
                    <a:pt x="205305" y="2298638"/>
                  </a:cubicBezTo>
                  <a:lnTo>
                    <a:pt x="1532425" y="1532425"/>
                  </a:lnTo>
                  <a:lnTo>
                    <a:pt x="2859543" y="2298637"/>
                  </a:lnTo>
                  <a:close/>
                </a:path>
              </a:pathLst>
            </a:custGeom>
            <a:solidFill>
              <a:srgbClr val="FF0066"/>
            </a:solidFill>
            <a:scene3d>
              <a:camera prst="orthographicFront">
                <a:rot lat="20883765" lon="19987195" rev="545439"/>
              </a:camera>
              <a:lightRig rig="threePt" dir="t"/>
            </a:scene3d>
            <a:sp3d>
              <a:bevelT w="635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586" tIns="2011364" rIns="716100" bIns="29650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Block</a:t>
              </a:r>
              <a:endParaRPr lang="zh-TW" alt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922129" y="1369605"/>
              <a:ext cx="3064849" cy="3064849"/>
            </a:xfrm>
            <a:custGeom>
              <a:avLst/>
              <a:gdLst>
                <a:gd name="connsiteX0" fmla="*/ 205306 w 3064849"/>
                <a:gd name="connsiteY0" fmla="*/ 2298637 h 3064849"/>
                <a:gd name="connsiteX1" fmla="*/ 205306 w 3064849"/>
                <a:gd name="connsiteY1" fmla="*/ 766212 h 3064849"/>
                <a:gd name="connsiteX2" fmla="*/ 1532425 w 3064849"/>
                <a:gd name="connsiteY2" fmla="*/ -1 h 3064849"/>
                <a:gd name="connsiteX3" fmla="*/ 1532425 w 3064849"/>
                <a:gd name="connsiteY3" fmla="*/ 1532425 h 3064849"/>
                <a:gd name="connsiteX4" fmla="*/ 205306 w 3064849"/>
                <a:gd name="connsiteY4" fmla="*/ 2298637 h 306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4849" h="3064849">
                  <a:moveTo>
                    <a:pt x="205306" y="2298637"/>
                  </a:moveTo>
                  <a:cubicBezTo>
                    <a:pt x="-68435" y="1824503"/>
                    <a:pt x="-68435" y="1240346"/>
                    <a:pt x="205306" y="766212"/>
                  </a:cubicBezTo>
                  <a:cubicBezTo>
                    <a:pt x="479047" y="292078"/>
                    <a:pt x="984942" y="-1"/>
                    <a:pt x="1532425" y="-1"/>
                  </a:cubicBezTo>
                  <a:lnTo>
                    <a:pt x="1532425" y="1532425"/>
                  </a:lnTo>
                  <a:lnTo>
                    <a:pt x="205306" y="2298637"/>
                  </a:lnTo>
                  <a:close/>
                </a:path>
              </a:pathLst>
            </a:custGeom>
            <a:solidFill>
              <a:srgbClr val="AACA34"/>
            </a:solidFill>
            <a:scene3d>
              <a:camera prst="orthographicFront">
                <a:rot lat="20883765" lon="19987195" rev="545439"/>
              </a:camera>
              <a:lightRig rig="threePt" dir="t"/>
            </a:scene3d>
            <a:sp3d>
              <a:bevelT w="635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7872" tIns="672317" rIns="1638108" bIns="152609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log</a:t>
              </a:r>
              <a:endParaRPr lang="zh-TW" alt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0" name="圓形箭號 9"/>
            <p:cNvSpPr/>
            <p:nvPr/>
          </p:nvSpPr>
          <p:spPr>
            <a:xfrm>
              <a:off x="3858896" y="1179877"/>
              <a:ext cx="3444306" cy="3444306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85000"/>
              </a:schemeClr>
            </a:solidFill>
            <a:sp3d>
              <a:bevelT w="6350"/>
              <a:bevelB w="6350" h="635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形箭號 12"/>
            <p:cNvSpPr/>
            <p:nvPr/>
          </p:nvSpPr>
          <p:spPr>
            <a:xfrm>
              <a:off x="3795522" y="1289142"/>
              <a:ext cx="3444306" cy="3444306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85000"/>
              </a:schemeClr>
            </a:solidFill>
            <a:sp3d>
              <a:bevelT w="6350"/>
              <a:bevelB w="6350" h="635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形箭號 21"/>
            <p:cNvSpPr/>
            <p:nvPr/>
          </p:nvSpPr>
          <p:spPr>
            <a:xfrm>
              <a:off x="3732147" y="1179877"/>
              <a:ext cx="3444306" cy="3444306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85000"/>
              </a:schemeClr>
            </a:solidFill>
            <a:sp3d>
              <a:bevelT w="6350"/>
              <a:bevelB w="6350" h="635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cxnSp>
        <p:nvCxnSpPr>
          <p:cNvPr id="97" name="肘形接點 96"/>
          <p:cNvCxnSpPr/>
          <p:nvPr/>
        </p:nvCxnSpPr>
        <p:spPr>
          <a:xfrm rot="10800000">
            <a:off x="3430117" y="2143349"/>
            <a:ext cx="550868" cy="462108"/>
          </a:xfrm>
          <a:prstGeom prst="bentConnector3">
            <a:avLst>
              <a:gd name="adj1" fmla="val 72381"/>
            </a:avLst>
          </a:prstGeom>
          <a:ln w="19050">
            <a:solidFill>
              <a:srgbClr val="AACA3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肘形接點 114"/>
          <p:cNvCxnSpPr/>
          <p:nvPr/>
        </p:nvCxnSpPr>
        <p:spPr>
          <a:xfrm rot="5400000">
            <a:off x="4433903" y="4392251"/>
            <a:ext cx="413441" cy="302007"/>
          </a:xfrm>
          <a:prstGeom prst="bentConnector3">
            <a:avLst>
              <a:gd name="adj1" fmla="val 50000"/>
            </a:avLst>
          </a:prstGeom>
          <a:ln w="19050">
            <a:solidFill>
              <a:srgbClr val="FF0066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肘形接點 182"/>
          <p:cNvCxnSpPr/>
          <p:nvPr/>
        </p:nvCxnSpPr>
        <p:spPr>
          <a:xfrm rot="10800000">
            <a:off x="6166420" y="1556793"/>
            <a:ext cx="1000016" cy="350027"/>
          </a:xfrm>
          <a:prstGeom prst="bentConnector3">
            <a:avLst>
              <a:gd name="adj1" fmla="val 21233"/>
            </a:avLst>
          </a:prstGeom>
          <a:ln w="19050">
            <a:solidFill>
              <a:srgbClr val="00B0F0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2527895" y="6251264"/>
            <a:ext cx="92335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glow rad="63500">
              <a:srgbClr val="00B0F0">
                <a:alpha val="40000"/>
              </a:srgbClr>
            </a:glow>
          </a:effectLst>
        </p:spPr>
        <p:txBody>
          <a:bodyPr/>
          <a:lstStyle/>
          <a:p>
            <a:endParaRPr lang="zh-TW" altLang="en-US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69" name="Line 34"/>
          <p:cNvSpPr>
            <a:spLocks noChangeShapeType="1"/>
          </p:cNvSpPr>
          <p:nvPr/>
        </p:nvSpPr>
        <p:spPr bwMode="auto">
          <a:xfrm>
            <a:off x="2328977" y="5227781"/>
            <a:ext cx="3358" cy="6863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glow rad="63500">
              <a:srgbClr val="00B0F0">
                <a:alpha val="40000"/>
              </a:srgbClr>
            </a:glow>
          </a:effectLst>
        </p:spPr>
        <p:txBody>
          <a:bodyPr/>
          <a:lstStyle/>
          <a:p>
            <a:endParaRPr lang="zh-TW" altLang="en-US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23557" name="矩形 50"/>
          <p:cNvSpPr>
            <a:spLocks noChangeArrowheads="1"/>
          </p:cNvSpPr>
          <p:nvPr/>
        </p:nvSpPr>
        <p:spPr bwMode="auto">
          <a:xfrm>
            <a:off x="7159599" y="1732892"/>
            <a:ext cx="124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軟正黑體" pitchFamily="34" charset="-120"/>
              </a:rPr>
              <a:t>N-Cloud</a:t>
            </a:r>
            <a:endParaRPr lang="zh-TW" altLang="en-US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593487" y="1256723"/>
            <a:ext cx="2769843" cy="1034274"/>
            <a:chOff x="234928" y="1476112"/>
            <a:chExt cx="2769843" cy="1034274"/>
          </a:xfrm>
        </p:grpSpPr>
        <p:grpSp>
          <p:nvGrpSpPr>
            <p:cNvPr id="7" name="群組 6"/>
            <p:cNvGrpSpPr/>
            <p:nvPr/>
          </p:nvGrpSpPr>
          <p:grpSpPr>
            <a:xfrm>
              <a:off x="234928" y="1476112"/>
              <a:ext cx="546497" cy="752831"/>
              <a:chOff x="1564290" y="1225585"/>
              <a:chExt cx="546497" cy="752831"/>
            </a:xfrm>
          </p:grpSpPr>
          <p:pic>
            <p:nvPicPr>
              <p:cNvPr id="55" name="圖片 54" descr="G12778001112010_JPGHighres_300dpi_50pct.jpe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3255" y="1469161"/>
                <a:ext cx="437532" cy="509255"/>
              </a:xfrm>
              <a:prstGeom prst="rect">
                <a:avLst/>
              </a:prstGeom>
            </p:spPr>
          </p:pic>
          <p:pic>
            <p:nvPicPr>
              <p:cNvPr id="56" name="Picture 16" descr="wirelesswaves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64290" y="1225585"/>
                <a:ext cx="270803" cy="248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4" name="Picture 13" descr="S5500-52C-PWR-EI_F_06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212" y="2137323"/>
              <a:ext cx="1108075" cy="32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3196" y="2137323"/>
              <a:ext cx="1171575" cy="373063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矩形 11"/>
          <p:cNvSpPr/>
          <p:nvPr/>
        </p:nvSpPr>
        <p:spPr>
          <a:xfrm>
            <a:off x="1118496" y="1528526"/>
            <a:ext cx="2332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軟正黑體" pitchFamily="34" charset="-120"/>
              </a:rPr>
              <a:t>Syslog/Flow Export</a:t>
            </a:r>
            <a:endParaRPr lang="en-US" altLang="zh-TW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微軟正黑體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8542684" y="2276872"/>
            <a:ext cx="3038475" cy="1685925"/>
            <a:chOff x="8214854" y="2764201"/>
            <a:chExt cx="3038475" cy="1685925"/>
          </a:xfrm>
        </p:grpSpPr>
        <p:pic>
          <p:nvPicPr>
            <p:cNvPr id="2356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14854" y="2764201"/>
              <a:ext cx="3038475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矩形 7"/>
            <p:cNvSpPr>
              <a:spLocks noChangeArrowheads="1"/>
            </p:cNvSpPr>
            <p:nvPr/>
          </p:nvSpPr>
          <p:spPr bwMode="auto">
            <a:xfrm>
              <a:off x="10104574" y="3006588"/>
              <a:ext cx="990600" cy="642938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Calibri" panose="020F0502020204030204" pitchFamily="34" charset="0"/>
                <a:ea typeface="微軟正黑體" pitchFamily="34" charset="-120"/>
              </a:endParaRPr>
            </a:p>
          </p:txBody>
        </p:sp>
        <p:sp>
          <p:nvSpPr>
            <p:cNvPr id="23562" name="AutoShape 13"/>
            <p:cNvSpPr>
              <a:spLocks noChangeArrowheads="1"/>
            </p:cNvSpPr>
            <p:nvPr/>
          </p:nvSpPr>
          <p:spPr bwMode="auto">
            <a:xfrm rot="10800000">
              <a:off x="9491152" y="3157347"/>
              <a:ext cx="485878" cy="385688"/>
            </a:xfrm>
            <a:prstGeom prst="leftArrow">
              <a:avLst>
                <a:gd name="adj1" fmla="val 50000"/>
                <a:gd name="adj2" fmla="val 49262"/>
              </a:avLst>
            </a:prstGeom>
            <a:solidFill>
              <a:srgbClr val="FF0000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zh-TW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23564" name="矩形 16"/>
          <p:cNvSpPr>
            <a:spLocks noChangeArrowheads="1"/>
          </p:cNvSpPr>
          <p:nvPr/>
        </p:nvSpPr>
        <p:spPr bwMode="auto">
          <a:xfrm>
            <a:off x="8462542" y="753620"/>
            <a:ext cx="3492389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微軟正黑體" pitchFamily="34" charset="-120"/>
              </a:rPr>
              <a:t>Step 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微軟正黑體" pitchFamily="34" charset="-120"/>
              </a:rPr>
              <a:t>1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微軟正黑體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  <a:ea typeface="微軟正黑體" pitchFamily="34" charset="-120"/>
              </a:rPr>
              <a:t>Historical security data is build by N-Cloud from the collected syslog data and flow data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  <a:ea typeface="微軟正黑體" pitchFamily="34" charset="-120"/>
              </a:rPr>
              <a:t>Alert is triggered based on the analyzed historical data</a:t>
            </a:r>
          </a:p>
        </p:txBody>
      </p:sp>
      <p:sp>
        <p:nvSpPr>
          <p:cNvPr id="23568" name="矩形 20"/>
          <p:cNvSpPr>
            <a:spLocks noChangeArrowheads="1"/>
          </p:cNvSpPr>
          <p:nvPr/>
        </p:nvSpPr>
        <p:spPr bwMode="auto">
          <a:xfrm>
            <a:off x="8537575" y="3933056"/>
            <a:ext cx="2357288" cy="28315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微軟正黑體" pitchFamily="34" charset="-120"/>
              </a:rPr>
              <a:t>Step 2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  <a:ea typeface="微軟正黑體" pitchFamily="34" charset="-120"/>
              </a:rPr>
              <a:t>IT Administrator can issue the blocking command to IPS/FW/Switch/Wireless devices by a click after confirmation of the alert send by </a:t>
            </a:r>
            <a:r>
              <a:rPr lang="en-US" altLang="zh-TW" sz="1600" dirty="0" err="1" smtClean="0">
                <a:solidFill>
                  <a:schemeClr val="bg2">
                    <a:lumMod val="50000"/>
                  </a:schemeClr>
                </a:solidFill>
                <a:ea typeface="微軟正黑體" pitchFamily="34" charset="-120"/>
              </a:rPr>
              <a:t>Ncloud</a:t>
            </a:r>
            <a:endParaRPr lang="en-US" altLang="zh-TW" sz="1600" dirty="0" smtClean="0">
              <a:solidFill>
                <a:schemeClr val="bg2">
                  <a:lumMod val="50000"/>
                </a:schemeClr>
              </a:solidFill>
              <a:ea typeface="微軟正黑體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1600" dirty="0" smtClean="0">
                <a:solidFill>
                  <a:srgbClr val="C00000"/>
                </a:solidFill>
                <a:ea typeface="微軟正黑體" pitchFamily="34" charset="-120"/>
              </a:rPr>
              <a:t>Support Auto blocking </a:t>
            </a:r>
            <a:endParaRPr lang="en-US" altLang="zh-TW" sz="1600" dirty="0">
              <a:solidFill>
                <a:srgbClr val="C00000"/>
              </a:solidFill>
              <a:ea typeface="微軟正黑體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 bwMode="auto">
          <a:xfrm>
            <a:off x="503412" y="158998"/>
            <a:ext cx="10983514" cy="38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zh-TW" sz="2800" b="1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Resolve abnormal behavior within 3 </a:t>
            </a:r>
            <a:r>
              <a:rPr lang="en-US" altLang="zh-TW" sz="2800" b="1" cap="all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mins</a:t>
            </a:r>
            <a:r>
              <a:rPr lang="en-US" altLang="zh-TW" sz="2800" b="1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 </a:t>
            </a:r>
            <a:endParaRPr lang="en-US" altLang="zh-TW" sz="2800" b="1" cap="all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800" b="1" cap="all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by </a:t>
            </a:r>
            <a:r>
              <a:rPr lang="en-US" altLang="zh-TW" sz="2800" b="1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collaborate defense</a:t>
            </a:r>
            <a:endParaRPr lang="zh-TW" altLang="en-US" sz="2800" b="1" cap="all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5613942" y="4725324"/>
            <a:ext cx="1636325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altLang="ko-KR" sz="10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Abnormal </a:t>
            </a:r>
            <a:r>
              <a:rPr lang="en-US" altLang="ko-KR" sz="1000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Behavior  </a:t>
            </a:r>
          </a:p>
          <a:p>
            <a:pPr defTabSz="457200"/>
            <a:r>
              <a:rPr lang="en-US" altLang="ko-KR" sz="1000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Auto-Learning , </a:t>
            </a:r>
            <a:endParaRPr lang="en-US" altLang="ko-KR" sz="1000" b="1" dirty="0" smtClean="0">
              <a:solidFill>
                <a:srgbClr val="C00000"/>
              </a:solidFill>
              <a:latin typeface="Calibri" panose="020F0502020204030204" pitchFamily="34" charset="0"/>
              <a:ea typeface="微軟正黑體" pitchFamily="34" charset="-120"/>
            </a:endParaRPr>
          </a:p>
          <a:p>
            <a:pPr defTabSz="457200"/>
            <a:r>
              <a:rPr lang="en-US" altLang="ko-KR" sz="10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Auto-Detection and Action</a:t>
            </a:r>
            <a:endParaRPr lang="en-US" altLang="ko-KR" sz="1000" b="1" dirty="0">
              <a:solidFill>
                <a:srgbClr val="C00000"/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2" name="Text Box 70"/>
          <p:cNvSpPr txBox="1">
            <a:spLocks noChangeArrowheads="1"/>
          </p:cNvSpPr>
          <p:nvPr/>
        </p:nvSpPr>
        <p:spPr bwMode="auto">
          <a:xfrm>
            <a:off x="1078205" y="3031157"/>
            <a:ext cx="2038339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DDoS Attackers</a:t>
            </a:r>
            <a:endParaRPr lang="en-US" altLang="zh-TW" sz="1200" b="1" dirty="0">
              <a:solidFill>
                <a:schemeClr val="bg1"/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88741" y="4259679"/>
            <a:ext cx="1219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80" name="群組 23579"/>
          <p:cNvGrpSpPr/>
          <p:nvPr/>
        </p:nvGrpSpPr>
        <p:grpSpPr>
          <a:xfrm>
            <a:off x="7166436" y="2031806"/>
            <a:ext cx="1165094" cy="506196"/>
            <a:chOff x="8258703" y="1951064"/>
            <a:chExt cx="1165094" cy="506196"/>
          </a:xfrm>
        </p:grpSpPr>
        <p:pic>
          <p:nvPicPr>
            <p:cNvPr id="23556" name="Picture 6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8258703" y="2113273"/>
              <a:ext cx="1137231" cy="18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6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8258703" y="2276872"/>
              <a:ext cx="1137231" cy="18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8286566" y="1951064"/>
              <a:ext cx="1137231" cy="18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1385500" y="5291097"/>
            <a:ext cx="4748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zh-TW" sz="1400" dirty="0" smtClean="0">
                <a:ea typeface="微軟正黑體" pitchFamily="34" charset="-120"/>
              </a:rPr>
              <a:t>IPS</a:t>
            </a:r>
            <a:endParaRPr lang="en-US" altLang="ko-KR" sz="1400" dirty="0">
              <a:ea typeface="微軟正黑體" pitchFamily="34" charset="-120"/>
            </a:endParaRPr>
          </a:p>
        </p:txBody>
      </p:sp>
      <p:sp>
        <p:nvSpPr>
          <p:cNvPr id="58" name="Text Box 40"/>
          <p:cNvSpPr txBox="1">
            <a:spLocks noChangeArrowheads="1"/>
          </p:cNvSpPr>
          <p:nvPr/>
        </p:nvSpPr>
        <p:spPr bwMode="auto">
          <a:xfrm>
            <a:off x="2053079" y="6522533"/>
            <a:ext cx="4635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zh-TW" sz="1400" dirty="0" smtClean="0">
                <a:ea typeface="微軟正黑體" pitchFamily="34" charset="-120"/>
              </a:rPr>
              <a:t>FW</a:t>
            </a:r>
            <a:endParaRPr lang="en-US" altLang="ko-KR" sz="1400" dirty="0">
              <a:ea typeface="微軟正黑體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966651" y="3383307"/>
            <a:ext cx="758542" cy="686983"/>
            <a:chOff x="1550913" y="3382337"/>
            <a:chExt cx="758542" cy="686983"/>
          </a:xfrm>
        </p:grpSpPr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1550913" y="3823099"/>
              <a:ext cx="758542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altLang="ko-KR" sz="1000" dirty="0">
                  <a:ea typeface="微軟正黑體" pitchFamily="34" charset="-120"/>
                </a:rPr>
                <a:t>Attacker 1</a:t>
              </a:r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1662467" y="3382337"/>
              <a:ext cx="591613" cy="512022"/>
              <a:chOff x="402501" y="3384141"/>
              <a:chExt cx="591613" cy="512022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501" y="3466788"/>
                <a:ext cx="451744" cy="338808"/>
              </a:xfrm>
              <a:prstGeom prst="rect">
                <a:avLst/>
              </a:prstGeom>
            </p:spPr>
          </p:pic>
          <p:pic>
            <p:nvPicPr>
              <p:cNvPr id="2" name="圖片 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092" y="3384141"/>
                <a:ext cx="512022" cy="512022"/>
              </a:xfrm>
              <a:prstGeom prst="rect">
                <a:avLst/>
              </a:prstGeom>
            </p:spPr>
          </p:pic>
        </p:grpSp>
      </p:grpSp>
      <p:grpSp>
        <p:nvGrpSpPr>
          <p:cNvPr id="61" name="群組 60"/>
          <p:cNvGrpSpPr/>
          <p:nvPr/>
        </p:nvGrpSpPr>
        <p:grpSpPr>
          <a:xfrm>
            <a:off x="4986986" y="5534480"/>
            <a:ext cx="492053" cy="722592"/>
            <a:chOff x="6584904" y="3227016"/>
            <a:chExt cx="371924" cy="546180"/>
          </a:xfrm>
        </p:grpSpPr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904" y="3227016"/>
              <a:ext cx="371924" cy="488498"/>
            </a:xfrm>
            <a:prstGeom prst="rect">
              <a:avLst/>
            </a:prstGeom>
          </p:spPr>
        </p:pic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91" y="3490625"/>
              <a:ext cx="173890" cy="282571"/>
            </a:xfrm>
            <a:prstGeom prst="rect">
              <a:avLst/>
            </a:prstGeom>
          </p:spPr>
        </p:pic>
      </p:grpSp>
      <p:grpSp>
        <p:nvGrpSpPr>
          <p:cNvPr id="66" name="群組 65"/>
          <p:cNvGrpSpPr/>
          <p:nvPr/>
        </p:nvGrpSpPr>
        <p:grpSpPr>
          <a:xfrm>
            <a:off x="5029626" y="6039176"/>
            <a:ext cx="492053" cy="722592"/>
            <a:chOff x="6584904" y="3227016"/>
            <a:chExt cx="371924" cy="546180"/>
          </a:xfrm>
        </p:grpSpPr>
        <p:pic>
          <p:nvPicPr>
            <p:cNvPr id="67" name="圖片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904" y="3227016"/>
              <a:ext cx="371924" cy="488498"/>
            </a:xfrm>
            <a:prstGeom prst="rect">
              <a:avLst/>
            </a:prstGeom>
          </p:spPr>
        </p:pic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91" y="3490625"/>
              <a:ext cx="173890" cy="282571"/>
            </a:xfrm>
            <a:prstGeom prst="rect">
              <a:avLst/>
            </a:prstGeom>
          </p:spPr>
        </p:pic>
      </p:grp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458217" y="5835630"/>
            <a:ext cx="99623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ko-KR" sz="1400" dirty="0">
                <a:latin typeface="Calibri" panose="020F0502020204030204" pitchFamily="34" charset="0"/>
                <a:ea typeface="微軟正黑體" pitchFamily="34" charset="-120"/>
              </a:rPr>
              <a:t>Web Portal</a:t>
            </a: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5458217" y="6427977"/>
            <a:ext cx="49244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zh-TW" sz="1400" dirty="0">
                <a:latin typeface="Calibri" panose="020F0502020204030204" pitchFamily="34" charset="0"/>
                <a:ea typeface="微軟正黑體" pitchFamily="34" charset="-120"/>
              </a:rPr>
              <a:t>DNS</a:t>
            </a:r>
            <a:endParaRPr lang="en-US" altLang="ko-KR" sz="1400" dirty="0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15" name="弧形箭號 (下彎) 14"/>
          <p:cNvSpPr/>
          <p:nvPr/>
        </p:nvSpPr>
        <p:spPr>
          <a:xfrm rot="21116738">
            <a:off x="3347067" y="1458941"/>
            <a:ext cx="1016174" cy="371413"/>
          </a:xfrm>
          <a:prstGeom prst="curvedDownArrow">
            <a:avLst>
              <a:gd name="adj1" fmla="val 34676"/>
              <a:gd name="adj2" fmla="val 118113"/>
              <a:gd name="adj3" fmla="val 3466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4" name="Picture 4" descr="D:\NP_ICON_圖示\jpg\FIRE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016083" y="5828772"/>
            <a:ext cx="809347" cy="830369"/>
          </a:xfrm>
          <a:prstGeom prst="rect">
            <a:avLst/>
          </a:prstGeom>
          <a:noFill/>
        </p:spPr>
      </p:pic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575843" y="6522533"/>
            <a:ext cx="71365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altLang="ko-KR" sz="1400" dirty="0" smtClean="0">
                <a:ea typeface="微軟正黑體" pitchFamily="34" charset="-120"/>
              </a:rPr>
              <a:t>Switch</a:t>
            </a:r>
            <a:endParaRPr lang="en-US" altLang="ko-KR" sz="1400" dirty="0">
              <a:ea typeface="微軟正黑體" pitchFamily="34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>
            <a:off x="4092778" y="4811138"/>
            <a:ext cx="1554736" cy="436274"/>
            <a:chOff x="8258703" y="2138142"/>
            <a:chExt cx="1137231" cy="319118"/>
          </a:xfrm>
        </p:grpSpPr>
        <p:pic>
          <p:nvPicPr>
            <p:cNvPr id="72" name="Picture 6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8258703" y="2138142"/>
              <a:ext cx="1137231" cy="18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6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8258703" y="2276872"/>
              <a:ext cx="1137231" cy="18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群組 18"/>
          <p:cNvGrpSpPr/>
          <p:nvPr/>
        </p:nvGrpSpPr>
        <p:grpSpPr>
          <a:xfrm>
            <a:off x="1285018" y="4454468"/>
            <a:ext cx="1692356" cy="749010"/>
            <a:chOff x="2344450" y="4495163"/>
            <a:chExt cx="1010226" cy="559600"/>
          </a:xfrm>
        </p:grpSpPr>
        <p:sp>
          <p:nvSpPr>
            <p:cNvPr id="60" name="雲朵形 59"/>
            <p:cNvSpPr/>
            <p:nvPr/>
          </p:nvSpPr>
          <p:spPr>
            <a:xfrm>
              <a:off x="2344450" y="4495163"/>
              <a:ext cx="1010226" cy="5596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3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US" altLang="ko-KR" sz="1200" b="1" dirty="0">
                <a:solidFill>
                  <a:schemeClr val="tx1"/>
                </a:solidFill>
                <a:ea typeface="微軟正黑體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433585" y="4663664"/>
              <a:ext cx="8402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US" altLang="ko-KR" sz="1400" b="1" dirty="0">
                  <a:ea typeface="微軟正黑體" pitchFamily="34" charset="-120"/>
                </a:rPr>
                <a:t>Internet</a:t>
              </a: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1727272" y="3366132"/>
            <a:ext cx="758542" cy="722410"/>
            <a:chOff x="1727272" y="3366132"/>
            <a:chExt cx="758542" cy="722410"/>
          </a:xfrm>
        </p:grpSpPr>
        <p:pic>
          <p:nvPicPr>
            <p:cNvPr id="126" name="圖片 1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368" y="3473195"/>
              <a:ext cx="451744" cy="338808"/>
            </a:xfrm>
            <a:prstGeom prst="rect">
              <a:avLst/>
            </a:prstGeom>
          </p:spPr>
        </p:pic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1727272" y="3842321"/>
              <a:ext cx="758542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altLang="ko-KR" sz="1000" dirty="0">
                  <a:ea typeface="微軟正黑體" pitchFamily="34" charset="-120"/>
                </a:rPr>
                <a:t>Attacker 2</a:t>
              </a:r>
            </a:p>
          </p:txBody>
        </p:sp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189" y="3366132"/>
              <a:ext cx="512022" cy="512022"/>
            </a:xfrm>
            <a:prstGeom prst="rect">
              <a:avLst/>
            </a:prstGeom>
          </p:spPr>
        </p:pic>
      </p:grpSp>
      <p:grpSp>
        <p:nvGrpSpPr>
          <p:cNvPr id="27" name="群組 26"/>
          <p:cNvGrpSpPr/>
          <p:nvPr/>
        </p:nvGrpSpPr>
        <p:grpSpPr>
          <a:xfrm>
            <a:off x="2445406" y="3351279"/>
            <a:ext cx="758542" cy="743119"/>
            <a:chOff x="3029668" y="3350309"/>
            <a:chExt cx="758542" cy="743119"/>
          </a:xfrm>
        </p:grpSpPr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3029668" y="3847207"/>
              <a:ext cx="758542" cy="246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/>
              <a:r>
                <a:rPr lang="en-US" altLang="ko-KR" sz="1000" dirty="0">
                  <a:ea typeface="微軟正黑體" pitchFamily="34" charset="-120"/>
                </a:rPr>
                <a:t>Attacker 3</a:t>
              </a:r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3095354" y="3350309"/>
              <a:ext cx="605452" cy="512022"/>
              <a:chOff x="1854867" y="3364762"/>
              <a:chExt cx="605452" cy="512022"/>
            </a:xfrm>
          </p:grpSpPr>
          <p:pic>
            <p:nvPicPr>
              <p:cNvPr id="80" name="圖片 7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8575" y="3522240"/>
                <a:ext cx="451744" cy="338808"/>
              </a:xfrm>
              <a:prstGeom prst="rect">
                <a:avLst/>
              </a:prstGeom>
            </p:spPr>
          </p:pic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4867" y="3364762"/>
                <a:ext cx="512022" cy="512022"/>
              </a:xfrm>
              <a:prstGeom prst="rect">
                <a:avLst/>
              </a:prstGeom>
            </p:spPr>
          </p:pic>
        </p:grpSp>
      </p:grpSp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9110" y="5138533"/>
            <a:ext cx="1451116" cy="46347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直線接點 31"/>
          <p:cNvCxnSpPr>
            <a:stCxn id="33" idx="2"/>
          </p:cNvCxnSpPr>
          <p:nvPr/>
        </p:nvCxnSpPr>
        <p:spPr>
          <a:xfrm>
            <a:off x="1345922" y="4070290"/>
            <a:ext cx="895279" cy="1223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肘形接點 46"/>
          <p:cNvCxnSpPr/>
          <p:nvPr/>
        </p:nvCxnSpPr>
        <p:spPr>
          <a:xfrm>
            <a:off x="2223088" y="5507506"/>
            <a:ext cx="2806538" cy="873822"/>
          </a:xfrm>
          <a:prstGeom prst="bentConnector3">
            <a:avLst>
              <a:gd name="adj1" fmla="val 525"/>
            </a:avLst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爆炸 2 102"/>
          <p:cNvSpPr/>
          <p:nvPr/>
        </p:nvSpPr>
        <p:spPr>
          <a:xfrm>
            <a:off x="4797214" y="6260888"/>
            <a:ext cx="250699" cy="234757"/>
          </a:xfrm>
          <a:prstGeom prst="irregularSeal2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8" name="直線接點 107"/>
          <p:cNvCxnSpPr/>
          <p:nvPr/>
        </p:nvCxnSpPr>
        <p:spPr>
          <a:xfrm>
            <a:off x="2092029" y="4059514"/>
            <a:ext cx="323637" cy="1214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接點 109"/>
          <p:cNvCxnSpPr/>
          <p:nvPr/>
        </p:nvCxnSpPr>
        <p:spPr>
          <a:xfrm flipH="1">
            <a:off x="2605282" y="4037099"/>
            <a:ext cx="163732" cy="1164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肘形接點 112"/>
          <p:cNvCxnSpPr/>
          <p:nvPr/>
        </p:nvCxnSpPr>
        <p:spPr>
          <a:xfrm>
            <a:off x="2479322" y="5517232"/>
            <a:ext cx="2465024" cy="583519"/>
          </a:xfrm>
          <a:prstGeom prst="bentConnector3">
            <a:avLst>
              <a:gd name="adj1" fmla="val 540"/>
            </a:avLst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肘形接點 115"/>
          <p:cNvCxnSpPr>
            <a:stCxn id="29" idx="2"/>
          </p:cNvCxnSpPr>
          <p:nvPr/>
        </p:nvCxnSpPr>
        <p:spPr>
          <a:xfrm rot="16200000" flipH="1">
            <a:off x="3418784" y="4747891"/>
            <a:ext cx="631497" cy="2339728"/>
          </a:xfrm>
          <a:prstGeom prst="bentConnector2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禁止標誌 29"/>
          <p:cNvSpPr/>
          <p:nvPr/>
        </p:nvSpPr>
        <p:spPr>
          <a:xfrm>
            <a:off x="1389274" y="4149642"/>
            <a:ext cx="244586" cy="244586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2" name="手繪多邊形 121"/>
          <p:cNvSpPr/>
          <p:nvPr/>
        </p:nvSpPr>
        <p:spPr>
          <a:xfrm>
            <a:off x="3109226" y="2798956"/>
            <a:ext cx="871759" cy="412595"/>
          </a:xfrm>
          <a:custGeom>
            <a:avLst/>
            <a:gdLst>
              <a:gd name="connsiteX0" fmla="*/ 871759 w 871759"/>
              <a:gd name="connsiteY0" fmla="*/ 412595 h 412595"/>
              <a:gd name="connsiteX1" fmla="*/ 615281 w 871759"/>
              <a:gd name="connsiteY1" fmla="*/ 401444 h 412595"/>
              <a:gd name="connsiteX2" fmla="*/ 537223 w 871759"/>
              <a:gd name="connsiteY2" fmla="*/ 390293 h 412595"/>
              <a:gd name="connsiteX3" fmla="*/ 158081 w 871759"/>
              <a:gd name="connsiteY3" fmla="*/ 367990 h 412595"/>
              <a:gd name="connsiteX4" fmla="*/ 91174 w 871759"/>
              <a:gd name="connsiteY4" fmla="*/ 356839 h 412595"/>
              <a:gd name="connsiteX5" fmla="*/ 57720 w 871759"/>
              <a:gd name="connsiteY5" fmla="*/ 345688 h 412595"/>
              <a:gd name="connsiteX6" fmla="*/ 46569 w 871759"/>
              <a:gd name="connsiteY6" fmla="*/ 245327 h 412595"/>
              <a:gd name="connsiteX7" fmla="*/ 35418 w 871759"/>
              <a:gd name="connsiteY7" fmla="*/ 211873 h 412595"/>
              <a:gd name="connsiteX8" fmla="*/ 24267 w 871759"/>
              <a:gd name="connsiteY8" fmla="*/ 167268 h 412595"/>
              <a:gd name="connsiteX9" fmla="*/ 1964 w 871759"/>
              <a:gd name="connsiteY9" fmla="*/ 100361 h 412595"/>
              <a:gd name="connsiteX10" fmla="*/ 1964 w 871759"/>
              <a:gd name="connsiteY10" fmla="*/ 0 h 4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1759" h="412595">
                <a:moveTo>
                  <a:pt x="871759" y="412595"/>
                </a:moveTo>
                <a:cubicBezTo>
                  <a:pt x="786266" y="408878"/>
                  <a:pt x="700665" y="407136"/>
                  <a:pt x="615281" y="401444"/>
                </a:cubicBezTo>
                <a:cubicBezTo>
                  <a:pt x="589056" y="399696"/>
                  <a:pt x="563436" y="392211"/>
                  <a:pt x="537223" y="390293"/>
                </a:cubicBezTo>
                <a:cubicBezTo>
                  <a:pt x="410961" y="381054"/>
                  <a:pt x="284462" y="375424"/>
                  <a:pt x="158081" y="367990"/>
                </a:cubicBezTo>
                <a:cubicBezTo>
                  <a:pt x="135779" y="364273"/>
                  <a:pt x="113246" y="361744"/>
                  <a:pt x="91174" y="356839"/>
                </a:cubicBezTo>
                <a:cubicBezTo>
                  <a:pt x="79699" y="354289"/>
                  <a:pt x="62086" y="356602"/>
                  <a:pt x="57720" y="345688"/>
                </a:cubicBezTo>
                <a:cubicBezTo>
                  <a:pt x="45219" y="314436"/>
                  <a:pt x="52102" y="278529"/>
                  <a:pt x="46569" y="245327"/>
                </a:cubicBezTo>
                <a:cubicBezTo>
                  <a:pt x="44637" y="233732"/>
                  <a:pt x="38647" y="223175"/>
                  <a:pt x="35418" y="211873"/>
                </a:cubicBezTo>
                <a:cubicBezTo>
                  <a:pt x="31208" y="197137"/>
                  <a:pt x="28671" y="181948"/>
                  <a:pt x="24267" y="167268"/>
                </a:cubicBezTo>
                <a:cubicBezTo>
                  <a:pt x="17512" y="144751"/>
                  <a:pt x="5071" y="123664"/>
                  <a:pt x="1964" y="100361"/>
                </a:cubicBezTo>
                <a:cubicBezTo>
                  <a:pt x="-2457" y="67201"/>
                  <a:pt x="1964" y="33454"/>
                  <a:pt x="1964" y="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3" name="爆炸 2 202"/>
          <p:cNvSpPr/>
          <p:nvPr/>
        </p:nvSpPr>
        <p:spPr>
          <a:xfrm>
            <a:off x="4741117" y="6043791"/>
            <a:ext cx="250699" cy="234757"/>
          </a:xfrm>
          <a:prstGeom prst="irregularSeal2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" name="爆炸 2 203"/>
          <p:cNvSpPr/>
          <p:nvPr/>
        </p:nvSpPr>
        <p:spPr>
          <a:xfrm>
            <a:off x="4759404" y="5965712"/>
            <a:ext cx="250699" cy="234757"/>
          </a:xfrm>
          <a:prstGeom prst="irregularSeal2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5" name="禁止標誌 204"/>
          <p:cNvSpPr/>
          <p:nvPr/>
        </p:nvSpPr>
        <p:spPr>
          <a:xfrm>
            <a:off x="2016083" y="4130991"/>
            <a:ext cx="244586" cy="244586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6" name="禁止標誌 205"/>
          <p:cNvSpPr/>
          <p:nvPr/>
        </p:nvSpPr>
        <p:spPr>
          <a:xfrm>
            <a:off x="2627897" y="4149642"/>
            <a:ext cx="244586" cy="244586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9" name="Picture 13" descr="S5500-52C-PWR-EI_F_06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1250" y="6069198"/>
            <a:ext cx="11080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向下箭號 169"/>
          <p:cNvSpPr/>
          <p:nvPr/>
        </p:nvSpPr>
        <p:spPr>
          <a:xfrm rot="4592574">
            <a:off x="3649079" y="4879030"/>
            <a:ext cx="335557" cy="390075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0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041E-6 -4.81481E-6 L -0.03829 0.0254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103" grpId="0" animBg="1"/>
      <p:bldP spid="103" grpId="1" animBg="1"/>
      <p:bldP spid="30" grpId="0" animBg="1"/>
      <p:bldP spid="203" grpId="0" animBg="1"/>
      <p:bldP spid="203" grpId="1" animBg="1"/>
      <p:bldP spid="204" grpId="0" animBg="1"/>
      <p:bldP spid="204" grpId="1" animBg="1"/>
      <p:bldP spid="205" grpId="0" animBg="1"/>
      <p:bldP spid="206" grpId="0" animBg="1"/>
      <p:bldP spid="1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405128" y="1795007"/>
            <a:ext cx="2111827" cy="21118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schemeClr val="bg1">
                <a:lumMod val="75000"/>
              </a:scheme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8319" y="2228671"/>
            <a:ext cx="176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Syslog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文鼎新粗黑" pitchFamily="49" charset="-120"/>
                <a:cs typeface="Arial" panose="020B0604020202020204" pitchFamily="34" charset="0"/>
              </a:rPr>
              <a:t>Collection</a:t>
            </a:r>
          </a:p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文鼎新粗黑" pitchFamily="49" charset="-120"/>
                <a:cs typeface="Arial" panose="020B0604020202020204" pitchFamily="34" charset="0"/>
              </a:rPr>
              <a:t>/Store/Analysis/Searching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文鼎新粗黑" pitchFamily="49" charset="-120"/>
              <a:cs typeface="Arial" panose="020B0604020202020204" pitchFamily="34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718862" y="1795007"/>
            <a:ext cx="2111827" cy="21118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schemeClr val="bg1">
                <a:lumMod val="75000"/>
              </a:scheme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58570" y="2228671"/>
            <a:ext cx="181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Flow</a:t>
            </a:r>
          </a:p>
          <a:p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(Netflow</a:t>
            </a: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sFlow)</a:t>
            </a: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文鼎新粗黑" pitchFamily="49" charset="-120"/>
                <a:cs typeface="Arial" panose="020B0604020202020204" pitchFamily="34" charset="0"/>
              </a:rPr>
              <a:t> 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文鼎新粗黑" pitchFamily="49" charset="-120"/>
                <a:cs typeface="Arial" panose="020B0604020202020204" pitchFamily="34" charset="0"/>
              </a:rPr>
              <a:t>Analyzer</a:t>
            </a:r>
            <a:endParaRPr lang="zh-TW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文鼎新粗黑" pitchFamily="49" charset="-120"/>
              <a:cs typeface="Arial" panose="020B0604020202020204" pitchFamily="34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5032596" y="1795007"/>
            <a:ext cx="2111827" cy="21118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schemeClr val="bg1">
                <a:lumMod val="75000"/>
              </a:scheme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354724" y="2228671"/>
            <a:ext cx="2083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文鼎新粗黑" pitchFamily="49" charset="-120"/>
                <a:cs typeface="Arial" panose="020B0604020202020204" pitchFamily="34" charset="0"/>
              </a:rPr>
              <a:t>Real Time Abnormal Behavior Analysis 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ea typeface="文鼎新粗黑" pitchFamily="49" charset="-120"/>
              <a:cs typeface="Arial" panose="020B0604020202020204" pitchFamily="34" charset="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7346330" y="1795007"/>
            <a:ext cx="2111827" cy="21118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schemeClr val="bg1">
                <a:lumMod val="75000"/>
              </a:scheme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696247" y="2652186"/>
            <a:ext cx="143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文鼎新粗黑" pitchFamily="49" charset="-120"/>
                <a:cs typeface="Arial" panose="020B0604020202020204" pitchFamily="34" charset="0"/>
              </a:rPr>
              <a:t>Reporting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ea typeface="文鼎新粗黑" pitchFamily="49" charset="-120"/>
              <a:cs typeface="Arial" panose="020B0604020202020204" pitchFamily="34" charset="0"/>
            </a:endParaRPr>
          </a:p>
        </p:txBody>
      </p:sp>
      <p:sp>
        <p:nvSpPr>
          <p:cNvPr id="19" name="文字方塊 16"/>
          <p:cNvSpPr txBox="1">
            <a:spLocks noChangeArrowheads="1"/>
          </p:cNvSpPr>
          <p:nvPr/>
        </p:nvSpPr>
        <p:spPr bwMode="auto">
          <a:xfrm>
            <a:off x="1608217" y="5639732"/>
            <a:ext cx="8817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軟正黑體" pitchFamily="34" charset="-120"/>
              </a:rPr>
              <a:t>N-Cloud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軟正黑體" pitchFamily="34" charset="-120"/>
              </a:rPr>
              <a:t> 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軟正黑體" pitchFamily="34" charset="-120"/>
              </a:rPr>
              <a:t>is using cloud </a:t>
            </a:r>
            <a:r>
              <a:rPr lang="en-US" altLang="zh-TW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軟正黑體" pitchFamily="34" charset="-120"/>
              </a:rPr>
              <a:t>t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軟正黑體" pitchFamily="34" charset="-120"/>
              </a:rPr>
              <a:t>echnology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9660066" y="1795007"/>
            <a:ext cx="2111827" cy="21118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schemeClr val="bg1">
                <a:lumMod val="75000"/>
              </a:scheme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776037" y="2228671"/>
            <a:ext cx="199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文鼎新粗黑" pitchFamily="49" charset="-120"/>
                <a:cs typeface="Arial" panose="020B0604020202020204" pitchFamily="34" charset="0"/>
              </a:rPr>
              <a:t>High Performance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文鼎新粗黑" pitchFamily="49" charset="-12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文鼎新粗黑" pitchFamily="49" charset="-120"/>
                <a:cs typeface="Arial" panose="020B0604020202020204" pitchFamily="34" charset="0"/>
              </a:rPr>
              <a:t>and Scalability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ea typeface="文鼎新粗黑" pitchFamily="49" charset="-120"/>
              <a:cs typeface="Arial" panose="020B0604020202020204" pitchFamily="34" charset="0"/>
            </a:endParaRPr>
          </a:p>
        </p:txBody>
      </p:sp>
      <p:pic>
        <p:nvPicPr>
          <p:cNvPr id="22" name="NP機器" descr="D:\N-parter\N-partner_CIS識別形象原始檔\機身照片+PSD\機盒照片倒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84" y="4653136"/>
            <a:ext cx="3995138" cy="945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65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N-parter\PPT說明檔\n-partner logo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564" y="3140968"/>
            <a:ext cx="4331252" cy="3557478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147547" y="2495092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600" b="1" dirty="0">
                <a:solidFill>
                  <a:srgbClr val="262626"/>
                </a:solidFill>
                <a:latin typeface="Calibri" pitchFamily="34" charset="0"/>
                <a:ea typeface="微軟正黑體" pitchFamily="34" charset="-120"/>
              </a:rPr>
              <a:t>Reporting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Exclusive report for specified Domain Administrator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Report Auto generation and off-line delivery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Support </a:t>
            </a:r>
            <a:r>
              <a:rPr lang="en-US" altLang="zh-TW" sz="2400" b="1" dirty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AD Name Mapping</a:t>
            </a:r>
          </a:p>
          <a:p>
            <a:pPr>
              <a:defRPr/>
            </a:pPr>
            <a:endParaRPr lang="en-US" altLang="zh-TW" sz="24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845940" y="2276872"/>
            <a:ext cx="2111827" cy="2111827"/>
            <a:chOff x="1286230" y="2276872"/>
            <a:chExt cx="2111827" cy="2111827"/>
          </a:xfrm>
        </p:grpSpPr>
        <p:sp>
          <p:nvSpPr>
            <p:cNvPr id="7" name="圓角矩形 6"/>
            <p:cNvSpPr/>
            <p:nvPr/>
          </p:nvSpPr>
          <p:spPr>
            <a:xfrm>
              <a:off x="1286230" y="2276872"/>
              <a:ext cx="2111827" cy="21118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215900">
                <a:schemeClr val="bg1">
                  <a:lumMod val="75000"/>
                </a:schemeClr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637062" y="3068960"/>
              <a:ext cx="16990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文鼎新粗黑" pitchFamily="49" charset="-120"/>
                  <a:cs typeface="Arial" panose="020B0604020202020204" pitchFamily="34" charset="0"/>
                </a:rPr>
                <a:t>Reporting</a:t>
              </a:r>
              <a:endPara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文鼎新粗黑" pitchFamily="49" charset="-120"/>
                <a:cs typeface="Arial" panose="020B0604020202020204" pitchFamily="34" charset="0"/>
              </a:endParaRPr>
            </a:p>
            <a:p>
              <a:r>
                <a:rPr lang="en-US" altLang="zh-TW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文鼎新粗黑" pitchFamily="49" charset="-120"/>
                  <a:cs typeface="Arial" panose="020B0604020202020204" pitchFamily="34" charset="0"/>
                </a:rPr>
                <a:t> </a:t>
              </a:r>
              <a:endPara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文鼎新粗黑" pitchFamily="49" charset="-120"/>
                <a:cs typeface="Arial" panose="020B0604020202020204" pitchFamily="34" charset="0"/>
              </a:endParaRPr>
            </a:p>
            <a:p>
              <a:endPara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文鼎新粗黑" pitchFamily="49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4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942" y="3365012"/>
            <a:ext cx="5232082" cy="274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Define exclusive report</a:t>
            </a:r>
            <a:br>
              <a:rPr lang="en-US" altLang="zh-TW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zh-TW" altLang="en-US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zh-TW" altLang="en-US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endParaRPr lang="zh-TW" altLang="en-US" dirty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>
          <a:xfrm>
            <a:off x="345047" y="675190"/>
            <a:ext cx="4957277" cy="5106866"/>
          </a:xfrm>
        </p:spPr>
        <p:txBody>
          <a:bodyPr>
            <a:noAutofit/>
          </a:bodyPr>
          <a:lstStyle/>
          <a:p>
            <a:pPr indent="-2160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4D4D4D"/>
                </a:solidFill>
              </a:rPr>
              <a:t>Support multi logic query</a:t>
            </a:r>
          </a:p>
          <a:p>
            <a:pPr indent="-2160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4D4D4D"/>
                </a:solidFill>
              </a:rPr>
              <a:t>Drill down for detail event in TOP N report</a:t>
            </a:r>
            <a:endParaRPr lang="en-US" altLang="zh-TW" sz="2000" dirty="0">
              <a:solidFill>
                <a:srgbClr val="4D4D4D"/>
              </a:solidFill>
            </a:endParaRPr>
          </a:p>
        </p:txBody>
      </p:sp>
      <p:pic>
        <p:nvPicPr>
          <p:cNvPr id="2765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5087" y="908720"/>
            <a:ext cx="5334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65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5270" y="2488281"/>
            <a:ext cx="54864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矩形 7"/>
          <p:cNvSpPr>
            <a:spLocks noChangeArrowheads="1"/>
          </p:cNvSpPr>
          <p:nvPr/>
        </p:nvSpPr>
        <p:spPr bwMode="auto">
          <a:xfrm>
            <a:off x="6310340" y="3604122"/>
            <a:ext cx="1905000" cy="304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1485900" y="2627612"/>
            <a:ext cx="3634050" cy="399079"/>
          </a:xfrm>
          <a:prstGeom prst="wedgeRectCallout">
            <a:avLst>
              <a:gd name="adj1" fmla="val 35599"/>
              <a:gd name="adj2" fmla="val 120902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79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Detail event query from TOP N</a:t>
            </a:r>
            <a:endParaRPr lang="en-US" altLang="zh-TW" sz="1799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6" name="AutoShape 11"/>
          <p:cNvSpPr>
            <a:spLocks noChangeArrowheads="1"/>
          </p:cNvSpPr>
          <p:nvPr/>
        </p:nvSpPr>
        <p:spPr bwMode="auto">
          <a:xfrm>
            <a:off x="5580326" y="3515787"/>
            <a:ext cx="687387" cy="533400"/>
          </a:xfrm>
          <a:prstGeom prst="leftArrow">
            <a:avLst>
              <a:gd name="adj1" fmla="val 50000"/>
              <a:gd name="adj2" fmla="val 41369"/>
            </a:avLst>
          </a:prstGeom>
          <a:solidFill>
            <a:srgbClr val="C00000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9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Report Auto generation and deliver to specify user </a:t>
            </a:r>
            <a:endParaRPr lang="zh-TW" altLang="en-US" cap="all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333772" y="731133"/>
            <a:ext cx="11173090" cy="5106866"/>
          </a:xfrm>
        </p:spPr>
        <p:txBody>
          <a:bodyPr>
            <a:normAutofit/>
          </a:bodyPr>
          <a:lstStyle/>
          <a:p>
            <a:pPr indent="-21600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b="0" dirty="0">
                <a:solidFill>
                  <a:srgbClr val="4D4D4D"/>
                </a:solidFill>
              </a:rPr>
              <a:t>Report auto generate schedule and deliver</a:t>
            </a:r>
          </a:p>
          <a:p>
            <a:pPr indent="-21600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b="0" dirty="0">
                <a:solidFill>
                  <a:srgbClr val="4D4D4D"/>
                </a:solidFill>
              </a:rPr>
              <a:t>Specify receiver</a:t>
            </a:r>
          </a:p>
          <a:p>
            <a:pPr indent="-21600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b="0" dirty="0">
                <a:solidFill>
                  <a:srgbClr val="4D4D4D"/>
                </a:solidFill>
              </a:rPr>
              <a:t>Define working hours or days</a:t>
            </a:r>
          </a:p>
          <a:p>
            <a:pPr indent="-21600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b="0" dirty="0">
                <a:solidFill>
                  <a:srgbClr val="4D4D4D"/>
                </a:solidFill>
              </a:rPr>
              <a:t>Daily/Weekly/Bi-Weekly/Monthly/Quarterly/Bi-Quarterly/Yearly Report</a:t>
            </a:r>
          </a:p>
          <a:p>
            <a:pPr indent="-21600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b="0" dirty="0">
                <a:solidFill>
                  <a:srgbClr val="4D4D4D"/>
                </a:solidFill>
              </a:rPr>
              <a:t>Historical Report storage and query</a:t>
            </a:r>
          </a:p>
          <a:p>
            <a:pPr indent="-21600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b="0" dirty="0">
                <a:solidFill>
                  <a:srgbClr val="4D4D4D"/>
                </a:solidFill>
              </a:rPr>
              <a:t>Support Multi export format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3472927"/>
            <a:ext cx="3473219" cy="319643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655909"/>
            <a:ext cx="3423653" cy="278996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群組 5"/>
          <p:cNvGrpSpPr/>
          <p:nvPr/>
        </p:nvGrpSpPr>
        <p:grpSpPr>
          <a:xfrm>
            <a:off x="510919" y="4088349"/>
            <a:ext cx="6184403" cy="2350381"/>
            <a:chOff x="261764" y="4094542"/>
            <a:chExt cx="6184403" cy="235038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" t="22140" r="48936"/>
            <a:stretch/>
          </p:blipFill>
          <p:spPr>
            <a:xfrm>
              <a:off x="261764" y="4094542"/>
              <a:ext cx="4392488" cy="2350381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52" t="22140"/>
            <a:stretch/>
          </p:blipFill>
          <p:spPr>
            <a:xfrm>
              <a:off x="1488803" y="4094542"/>
              <a:ext cx="4957364" cy="2350381"/>
            </a:xfrm>
            <a:prstGeom prst="rect">
              <a:avLst/>
            </a:prstGeom>
          </p:spPr>
        </p:pic>
      </p:grpSp>
      <p:sp>
        <p:nvSpPr>
          <p:cNvPr id="19" name="矩形圖說文字 18"/>
          <p:cNvSpPr/>
          <p:nvPr/>
        </p:nvSpPr>
        <p:spPr>
          <a:xfrm>
            <a:off x="4438228" y="2924944"/>
            <a:ext cx="3381723" cy="795537"/>
          </a:xfrm>
          <a:prstGeom prst="wedgeRectCallout">
            <a:avLst>
              <a:gd name="adj1" fmla="val 962"/>
              <a:gd name="adj2" fmla="val 109010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79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Support Multi Export format</a:t>
            </a:r>
            <a:endParaRPr lang="en-US" altLang="zh-TW" sz="1799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4" descr="C:\Users\Npartner\Desktop\CS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31330" y="3472927"/>
            <a:ext cx="348968" cy="348968"/>
          </a:xfrm>
          <a:prstGeom prst="rect">
            <a:avLst/>
          </a:prstGeom>
          <a:noFill/>
        </p:spPr>
      </p:pic>
      <p:pic>
        <p:nvPicPr>
          <p:cNvPr id="13" name="Picture 5" descr="C:\Users\Npartner\Desktop\PD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69592" y="3474999"/>
            <a:ext cx="348968" cy="348968"/>
          </a:xfrm>
          <a:prstGeom prst="rect">
            <a:avLst/>
          </a:prstGeom>
          <a:noFill/>
        </p:spPr>
      </p:pic>
      <p:pic>
        <p:nvPicPr>
          <p:cNvPr id="14" name="Picture 7" descr="C:\Users\Npartner\Desktop\XM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393068" y="3472927"/>
            <a:ext cx="348968" cy="348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7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48665" b="46850"/>
          <a:stretch/>
        </p:blipFill>
        <p:spPr>
          <a:xfrm>
            <a:off x="7901787" y="4233675"/>
            <a:ext cx="3869906" cy="21642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549796" y="947767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16000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Support AD name mapping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 bwMode="auto">
          <a:xfrm>
            <a:off x="772085" y="288923"/>
            <a:ext cx="5001583" cy="31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3199" b="1" cap="all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User friendly interface</a:t>
            </a:r>
            <a:endParaRPr lang="zh-TW" altLang="en-US" sz="3199" b="1" cap="all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軟正黑體" pitchFamily="34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5867400" y="2057400"/>
            <a:ext cx="1371600" cy="533400"/>
            <a:chOff x="5943600" y="2057400"/>
            <a:chExt cx="1371600" cy="533400"/>
          </a:xfrm>
        </p:grpSpPr>
        <p:cxnSp>
          <p:nvCxnSpPr>
            <p:cNvPr id="26" name="直線單箭頭接點 25"/>
            <p:cNvCxnSpPr/>
            <p:nvPr/>
          </p:nvCxnSpPr>
          <p:spPr>
            <a:xfrm flipH="1">
              <a:off x="5943600" y="2286000"/>
              <a:ext cx="457200" cy="304800"/>
            </a:xfrm>
            <a:prstGeom prst="straightConnector1">
              <a:avLst/>
            </a:prstGeom>
            <a:ln w="5715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6096000" y="2057400"/>
              <a:ext cx="1219200" cy="276999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zh-TW" altLang="en-US" sz="1200" b="1" dirty="0" smtClean="0">
                  <a:solidFill>
                    <a:schemeClr val="bg1"/>
                  </a:solidFill>
                  <a:latin typeface="Calibri" pitchFamily="34" charset="0"/>
                  <a:ea typeface="微軟正黑體" pitchFamily="34" charset="-120"/>
                </a:rPr>
                <a:t>使用名稱呈現</a:t>
              </a:r>
              <a:endParaRPr kumimoji="0" lang="zh-TW" altLang="en-US" sz="1200" b="1" dirty="0">
                <a:solidFill>
                  <a:schemeClr val="bg1"/>
                </a:solidFill>
                <a:latin typeface="Calibri" pitchFamily="34" charset="0"/>
                <a:ea typeface="微軟正黑體" pitchFamily="34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85" y="1537132"/>
            <a:ext cx="6934200" cy="4295775"/>
          </a:xfrm>
          <a:prstGeom prst="rect">
            <a:avLst/>
          </a:prstGeom>
        </p:spPr>
      </p:pic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756" y="1892485"/>
            <a:ext cx="4473828" cy="182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10864655" y="1835439"/>
            <a:ext cx="818497" cy="2009634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Picture 3" descr="D:\NP_ICON_圖示\jpg\手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61438" y="4935652"/>
            <a:ext cx="342900" cy="371475"/>
          </a:xfrm>
          <a:prstGeom prst="rect">
            <a:avLst/>
          </a:prstGeom>
          <a:noFill/>
          <a:effectLst>
            <a:glow rad="63500">
              <a:srgbClr val="FF0000">
                <a:alpha val="40000"/>
              </a:srgbClr>
            </a:glow>
          </a:effectLst>
        </p:spPr>
      </p:pic>
      <p:sp>
        <p:nvSpPr>
          <p:cNvPr id="16" name="矩形圖說文字 15"/>
          <p:cNvSpPr/>
          <p:nvPr/>
        </p:nvSpPr>
        <p:spPr>
          <a:xfrm>
            <a:off x="9406780" y="993509"/>
            <a:ext cx="2085143" cy="510374"/>
          </a:xfrm>
          <a:prstGeom prst="wedgeRectCallout">
            <a:avLst>
              <a:gd name="adj1" fmla="val 35599"/>
              <a:gd name="adj2" fmla="val 120902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79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使用名稱呈現</a:t>
            </a:r>
          </a:p>
        </p:txBody>
      </p:sp>
      <p:sp>
        <p:nvSpPr>
          <p:cNvPr id="17" name="矩形圖說文字 16"/>
          <p:cNvSpPr/>
          <p:nvPr/>
        </p:nvSpPr>
        <p:spPr>
          <a:xfrm>
            <a:off x="8702492" y="4018805"/>
            <a:ext cx="2901955" cy="315647"/>
          </a:xfrm>
          <a:prstGeom prst="wedgeRectCallout">
            <a:avLst>
              <a:gd name="adj1" fmla="val 30627"/>
              <a:gd name="adj2" fmla="val 123103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79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Support Mouse tail Tips</a:t>
            </a:r>
            <a:endParaRPr lang="en-US" altLang="zh-TW" sz="1799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15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4 0.18611 C 0.03348 0.15926 0.02761 0.13449 0.0198 0.10972 C 0.01654 0.09977 0.01511 0.08796 0.01264 0.07755 C 0.01146 0.06551 0.0086 0.05486 0.00691 0.04305 C 0.00626 0.0368 0.00534 0.03032 0.00365 0.02384 C 0.00183 0.00093 0.00404 0.01111 -3.64157E-6 7.40741E-7 " pathEditMode="relative" rAng="0" ptsTypes="AAAA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N-parter\PPT說明檔\n-partner logo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564" y="3140968"/>
            <a:ext cx="4331252" cy="3557478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147231" y="2326199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rPr>
              <a:t>Cloud 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微軟正黑體" pitchFamily="34" charset="-120"/>
              </a:rPr>
              <a:t>Technology</a:t>
            </a:r>
            <a:endParaRPr lang="zh-TW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2-tiers (Global View and Individual Domain)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High Availability and Pay-by-grow Extension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Multiple users operation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Google like searching </a:t>
            </a:r>
            <a:r>
              <a:rPr lang="en-US" altLang="zh-TW" sz="24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performance</a:t>
            </a:r>
            <a:endParaRPr lang="en-US" altLang="zh-TW" sz="24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845940" y="2276872"/>
            <a:ext cx="2111827" cy="2111827"/>
            <a:chOff x="1286230" y="2276872"/>
            <a:chExt cx="2111827" cy="2111827"/>
          </a:xfrm>
        </p:grpSpPr>
        <p:sp>
          <p:nvSpPr>
            <p:cNvPr id="7" name="圓角矩形 6"/>
            <p:cNvSpPr/>
            <p:nvPr/>
          </p:nvSpPr>
          <p:spPr>
            <a:xfrm>
              <a:off x="1286230" y="2276872"/>
              <a:ext cx="2111827" cy="21118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215900">
                <a:schemeClr val="bg1">
                  <a:lumMod val="75000"/>
                </a:schemeClr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475694" y="2732620"/>
              <a:ext cx="18106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文鼎新粗黑" pitchFamily="49" charset="-120"/>
                  <a:cs typeface="Arial" panose="020B0604020202020204" pitchFamily="34" charset="0"/>
                </a:rPr>
                <a:t>High </a:t>
              </a:r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文鼎新粗黑" pitchFamily="49" charset="-120"/>
                  <a:cs typeface="Arial" panose="020B0604020202020204" pitchFamily="34" charset="0"/>
                </a:rPr>
                <a:t>Performance</a:t>
              </a:r>
              <a:r>
                <a:rPr lang="zh-TW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文鼎新粗黑" pitchFamily="49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文鼎新粗黑" pitchFamily="49" charset="-120"/>
                  <a:cs typeface="Arial" panose="020B0604020202020204" pitchFamily="34" charset="0"/>
                </a:rPr>
                <a:t>and </a:t>
              </a:r>
              <a:r>
                <a:rPr lang="en-US" altLang="zh-TW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文鼎新粗黑" pitchFamily="49" charset="-120"/>
                  <a:cs typeface="Arial" panose="020B0604020202020204" pitchFamily="34" charset="0"/>
                </a:rPr>
                <a:t>Scalability</a:t>
              </a:r>
              <a:endPara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文鼎新粗黑" pitchFamily="49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0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左-右雙向箭號 40"/>
          <p:cNvSpPr/>
          <p:nvPr/>
        </p:nvSpPr>
        <p:spPr>
          <a:xfrm rot="5400000">
            <a:off x="3003235" y="3587874"/>
            <a:ext cx="2448272" cy="144016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83" name="左-右雙向箭號 82"/>
          <p:cNvSpPr/>
          <p:nvPr/>
        </p:nvSpPr>
        <p:spPr>
          <a:xfrm rot="5400000">
            <a:off x="5958230" y="3590540"/>
            <a:ext cx="2442939" cy="144016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75" name="圓角矩形 74"/>
          <p:cNvSpPr/>
          <p:nvPr/>
        </p:nvSpPr>
        <p:spPr>
          <a:xfrm>
            <a:off x="3727958" y="4941168"/>
            <a:ext cx="3960440" cy="12961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74" name="圓角矩形 73"/>
          <p:cNvSpPr/>
          <p:nvPr/>
        </p:nvSpPr>
        <p:spPr>
          <a:xfrm>
            <a:off x="3727958" y="3017143"/>
            <a:ext cx="3960440" cy="12961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73" name="圓角矩形 72"/>
          <p:cNvSpPr/>
          <p:nvPr/>
        </p:nvSpPr>
        <p:spPr>
          <a:xfrm>
            <a:off x="3727958" y="1432967"/>
            <a:ext cx="3960440" cy="9361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sys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pic>
        <p:nvPicPr>
          <p:cNvPr id="30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922" y="1850157"/>
            <a:ext cx="1013162" cy="144016"/>
          </a:xfrm>
          <a:prstGeom prst="rect">
            <a:avLst/>
          </a:prstGeom>
          <a:noFill/>
        </p:spPr>
      </p:pic>
      <p:pic>
        <p:nvPicPr>
          <p:cNvPr id="38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138" y="1850157"/>
            <a:ext cx="1013162" cy="144016"/>
          </a:xfrm>
          <a:prstGeom prst="rect">
            <a:avLst/>
          </a:prstGeom>
          <a:noFill/>
        </p:spPr>
      </p:pic>
      <p:pic>
        <p:nvPicPr>
          <p:cNvPr id="46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998" y="3934197"/>
            <a:ext cx="1013162" cy="144016"/>
          </a:xfrm>
          <a:prstGeom prst="rect">
            <a:avLst/>
          </a:prstGeom>
          <a:noFill/>
        </p:spPr>
      </p:pic>
      <p:pic>
        <p:nvPicPr>
          <p:cNvPr id="47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6693" y="3123059"/>
            <a:ext cx="1013162" cy="144016"/>
          </a:xfrm>
          <a:prstGeom prst="rect">
            <a:avLst/>
          </a:prstGeom>
          <a:noFill/>
        </p:spPr>
      </p:pic>
      <p:pic>
        <p:nvPicPr>
          <p:cNvPr id="48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238" y="3934197"/>
            <a:ext cx="1013162" cy="144016"/>
          </a:xfrm>
          <a:prstGeom prst="rect">
            <a:avLst/>
          </a:prstGeom>
          <a:noFill/>
        </p:spPr>
      </p:pic>
      <p:pic>
        <p:nvPicPr>
          <p:cNvPr id="49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55" y="5291683"/>
            <a:ext cx="1013162" cy="144016"/>
          </a:xfrm>
          <a:prstGeom prst="rect">
            <a:avLst/>
          </a:prstGeom>
          <a:noFill/>
        </p:spPr>
      </p:pic>
      <p:pic>
        <p:nvPicPr>
          <p:cNvPr id="50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67" y="5291683"/>
            <a:ext cx="1013162" cy="144016"/>
          </a:xfrm>
          <a:prstGeom prst="rect">
            <a:avLst/>
          </a:prstGeom>
          <a:noFill/>
        </p:spPr>
      </p:pic>
      <p:pic>
        <p:nvPicPr>
          <p:cNvPr id="51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779" y="5291683"/>
            <a:ext cx="1013162" cy="144016"/>
          </a:xfrm>
          <a:prstGeom prst="rect">
            <a:avLst/>
          </a:prstGeom>
          <a:noFill/>
        </p:spPr>
      </p:pic>
      <p:pic>
        <p:nvPicPr>
          <p:cNvPr id="52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55" y="5579715"/>
            <a:ext cx="1013162" cy="144016"/>
          </a:xfrm>
          <a:prstGeom prst="rect">
            <a:avLst/>
          </a:prstGeom>
          <a:noFill/>
        </p:spPr>
      </p:pic>
      <p:pic>
        <p:nvPicPr>
          <p:cNvPr id="53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67" y="5579715"/>
            <a:ext cx="1013162" cy="144016"/>
          </a:xfrm>
          <a:prstGeom prst="rect">
            <a:avLst/>
          </a:prstGeom>
          <a:noFill/>
        </p:spPr>
      </p:pic>
      <p:pic>
        <p:nvPicPr>
          <p:cNvPr id="54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779" y="5579715"/>
            <a:ext cx="1013162" cy="144016"/>
          </a:xfrm>
          <a:prstGeom prst="rect">
            <a:avLst/>
          </a:prstGeom>
          <a:noFill/>
        </p:spPr>
      </p:pic>
      <p:pic>
        <p:nvPicPr>
          <p:cNvPr id="55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55" y="5867747"/>
            <a:ext cx="1013162" cy="144016"/>
          </a:xfrm>
          <a:prstGeom prst="rect">
            <a:avLst/>
          </a:prstGeom>
          <a:noFill/>
        </p:spPr>
      </p:pic>
      <p:pic>
        <p:nvPicPr>
          <p:cNvPr id="56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67" y="5867747"/>
            <a:ext cx="1013162" cy="144016"/>
          </a:xfrm>
          <a:prstGeom prst="rect">
            <a:avLst/>
          </a:prstGeom>
          <a:noFill/>
        </p:spPr>
      </p:pic>
      <p:pic>
        <p:nvPicPr>
          <p:cNvPr id="58" name="Picture 2" descr="D:\N-parter\N-partner_CIS識別形象原始檔\機身照片+PSD\機盒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779" y="5867747"/>
            <a:ext cx="1013162" cy="144016"/>
          </a:xfrm>
          <a:prstGeom prst="rect">
            <a:avLst/>
          </a:prstGeom>
          <a:noFill/>
        </p:spPr>
      </p:pic>
      <p:sp>
        <p:nvSpPr>
          <p:cNvPr id="62" name="左-右雙向箭號 61"/>
          <p:cNvSpPr/>
          <p:nvPr/>
        </p:nvSpPr>
        <p:spPr>
          <a:xfrm>
            <a:off x="5379092" y="1816250"/>
            <a:ext cx="744180" cy="210691"/>
          </a:xfrm>
          <a:prstGeom prst="leftRightArrow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5518916" y="144668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</a:rPr>
              <a:t>HA</a:t>
            </a:r>
            <a:endParaRPr lang="zh-TW" altLang="en-US" dirty="0">
              <a:latin typeface="Calibri" panose="020F0502020204030204" pitchFamily="34" charset="0"/>
            </a:endParaRPr>
          </a:p>
        </p:txBody>
      </p:sp>
      <p:sp>
        <p:nvSpPr>
          <p:cNvPr id="66" name="左-右雙向箭號 65"/>
          <p:cNvSpPr/>
          <p:nvPr/>
        </p:nvSpPr>
        <p:spPr>
          <a:xfrm rot="2768281">
            <a:off x="5978951" y="3503461"/>
            <a:ext cx="792088" cy="216024"/>
          </a:xfrm>
          <a:prstGeom prst="leftRightArrow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68" name="左-右雙向箭號 67"/>
          <p:cNvSpPr/>
          <p:nvPr/>
        </p:nvSpPr>
        <p:spPr>
          <a:xfrm>
            <a:off x="5320518" y="3862189"/>
            <a:ext cx="792088" cy="216024"/>
          </a:xfrm>
          <a:prstGeom prst="leftRightArrow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69" name="左-右雙向箭號 68"/>
          <p:cNvSpPr/>
          <p:nvPr/>
        </p:nvSpPr>
        <p:spPr>
          <a:xfrm rot="19152203">
            <a:off x="4664062" y="3502149"/>
            <a:ext cx="792088" cy="216024"/>
          </a:xfrm>
          <a:prstGeom prst="leftRightArrow">
            <a:avLst/>
          </a:prstGeom>
          <a:solidFill>
            <a:srgbClr val="0070C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5479392" y="343989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</a:rPr>
              <a:t>HA</a:t>
            </a:r>
            <a:endParaRPr lang="zh-TW" altLang="en-US" dirty="0">
              <a:latin typeface="Calibri" panose="020F0502020204030204" pitchFamily="34" charset="0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5508823" y="4922119"/>
            <a:ext cx="68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Calibri" panose="020F0502020204030204" pitchFamily="34" charset="0"/>
              </a:rPr>
              <a:t>HA</a:t>
            </a:r>
            <a:endParaRPr lang="zh-TW" altLang="en-US" dirty="0">
              <a:latin typeface="Calibri" panose="020F0502020204030204" pitchFamily="34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832414" y="1662708"/>
            <a:ext cx="351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i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N-Load Balancer</a:t>
            </a:r>
            <a:r>
              <a:rPr lang="zh-TW" altLang="en-US" sz="1400" b="1" i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 </a:t>
            </a:r>
            <a:r>
              <a:rPr lang="zh-TW" alt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 </a:t>
            </a:r>
            <a:endParaRPr lang="en-US" altLang="zh-TW" sz="1400" b="1" i="1" dirty="0" smtClean="0">
              <a:solidFill>
                <a:srgbClr val="C00000"/>
              </a:solidFill>
              <a:latin typeface="Calibri" panose="020F0502020204030204" pitchFamily="34" charset="0"/>
              <a:ea typeface="微軟正黑體" pitchFamily="34" charset="-120"/>
            </a:endParaRPr>
          </a:p>
          <a:p>
            <a:r>
              <a:rPr lang="zh-TW" altLang="en-US" sz="1400" b="1" dirty="0" smtClean="0">
                <a:latin typeface="Calibri" panose="020F0502020204030204" pitchFamily="34" charset="0"/>
                <a:ea typeface="微軟正黑體" pitchFamily="34" charset="-120"/>
              </a:rPr>
              <a:t>提供負戴平衡和</a:t>
            </a:r>
            <a:r>
              <a:rPr lang="en-US" altLang="zh-TW" sz="1400" b="1" dirty="0" smtClean="0">
                <a:latin typeface="Calibri" panose="020F0502020204030204" pitchFamily="34" charset="0"/>
                <a:ea typeface="微軟正黑體" pitchFamily="34" charset="-120"/>
              </a:rPr>
              <a:t>N-Cloud</a:t>
            </a:r>
            <a:r>
              <a:rPr lang="zh-TW" altLang="en-US" sz="1400" b="1" dirty="0" smtClean="0">
                <a:latin typeface="Calibri" panose="020F0502020204030204" pitchFamily="34" charset="0"/>
                <a:ea typeface="微軟正黑體" pitchFamily="34" charset="-120"/>
              </a:rPr>
              <a:t>健康異常偵測</a:t>
            </a:r>
            <a:endParaRPr lang="zh-TW" altLang="en-US" sz="1400" b="1" dirty="0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7827771" y="3356992"/>
            <a:ext cx="330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i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N-Center</a:t>
            </a:r>
            <a:r>
              <a:rPr lang="en-US" altLang="zh-TW" sz="1400" b="1" dirty="0">
                <a:latin typeface="Calibri" panose="020F0502020204030204" pitchFamily="34" charset="0"/>
                <a:ea typeface="微軟正黑體" pitchFamily="34" charset="-120"/>
              </a:rPr>
              <a:t> </a:t>
            </a:r>
            <a:r>
              <a:rPr lang="zh-TW" altLang="en-US" sz="1400" b="1" dirty="0">
                <a:latin typeface="Calibri" panose="020F0502020204030204" pitchFamily="34" charset="0"/>
                <a:ea typeface="微軟正黑體" pitchFamily="34" charset="-120"/>
              </a:rPr>
              <a:t>  </a:t>
            </a:r>
            <a:endParaRPr lang="en-US" altLang="zh-TW" sz="1400" b="1" dirty="0" smtClean="0">
              <a:latin typeface="Calibri" panose="020F0502020204030204" pitchFamily="34" charset="0"/>
              <a:ea typeface="微軟正黑體" pitchFamily="34" charset="-120"/>
            </a:endParaRPr>
          </a:p>
          <a:p>
            <a:r>
              <a:rPr lang="zh-TW" altLang="en-US" sz="1400" b="1" dirty="0" smtClean="0">
                <a:latin typeface="Calibri" panose="020F0502020204030204" pitchFamily="34" charset="0"/>
                <a:ea typeface="微軟正黑體" pitchFamily="34" charset="-120"/>
              </a:rPr>
              <a:t>提供</a:t>
            </a:r>
            <a:r>
              <a:rPr lang="en-US" altLang="zh-TW" sz="1400" b="1" dirty="0" smtClean="0">
                <a:latin typeface="Calibri" panose="020F0502020204030204" pitchFamily="34" charset="0"/>
                <a:ea typeface="微軟正黑體" pitchFamily="34" charset="-120"/>
              </a:rPr>
              <a:t>Web</a:t>
            </a:r>
            <a:r>
              <a:rPr lang="zh-TW" altLang="en-US" sz="1400" b="1" dirty="0" smtClean="0">
                <a:latin typeface="Calibri" panose="020F0502020204030204" pitchFamily="34" charset="0"/>
                <a:ea typeface="微軟正黑體" pitchFamily="34" charset="-120"/>
              </a:rPr>
              <a:t>介面和</a:t>
            </a:r>
            <a:r>
              <a:rPr lang="en-US" altLang="zh-TW" sz="1400" b="1" dirty="0" smtClean="0">
                <a:latin typeface="Calibri" panose="020F0502020204030204" pitchFamily="34" charset="0"/>
                <a:ea typeface="微軟正黑體" pitchFamily="34" charset="-120"/>
              </a:rPr>
              <a:t>Reporting</a:t>
            </a:r>
            <a:endParaRPr lang="zh-TW" altLang="en-US" sz="1400" b="1" dirty="0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7827772" y="5380459"/>
            <a:ext cx="330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i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N-Receiver</a:t>
            </a:r>
            <a:r>
              <a:rPr lang="zh-TW" altLang="en-US" sz="1400" b="1" i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 </a:t>
            </a:r>
            <a:r>
              <a:rPr lang="zh-TW" altLang="en-US" sz="1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 </a:t>
            </a:r>
            <a:endParaRPr lang="en-US" altLang="zh-TW" sz="1400" b="1" i="1" dirty="0" smtClean="0">
              <a:solidFill>
                <a:srgbClr val="C00000"/>
              </a:solidFill>
              <a:latin typeface="Calibri" panose="020F0502020204030204" pitchFamily="34" charset="0"/>
              <a:ea typeface="微軟正黑體" pitchFamily="34" charset="-120"/>
            </a:endParaRPr>
          </a:p>
          <a:p>
            <a:r>
              <a:rPr lang="zh-TW" altLang="en-US" sz="1400" b="1" dirty="0" smtClean="0">
                <a:latin typeface="Calibri" panose="020F0502020204030204" pitchFamily="34" charset="0"/>
                <a:ea typeface="微軟正黑體" pitchFamily="34" charset="-120"/>
              </a:rPr>
              <a:t>提供資料收集儲存和即時異常分析</a:t>
            </a:r>
            <a:endParaRPr lang="zh-TW" altLang="en-US" sz="1400" b="1" dirty="0"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82" name="左-右雙向箭號 81"/>
          <p:cNvSpPr/>
          <p:nvPr/>
        </p:nvSpPr>
        <p:spPr>
          <a:xfrm rot="5400000">
            <a:off x="4520046" y="2623195"/>
            <a:ext cx="576064" cy="144016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cxnSp>
        <p:nvCxnSpPr>
          <p:cNvPr id="85" name="直線接點 84"/>
          <p:cNvCxnSpPr/>
          <p:nvPr/>
        </p:nvCxnSpPr>
        <p:spPr>
          <a:xfrm>
            <a:off x="2095706" y="1931690"/>
            <a:ext cx="136815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6" name="文字方塊 85"/>
          <p:cNvSpPr txBox="1"/>
          <p:nvPr/>
        </p:nvSpPr>
        <p:spPr>
          <a:xfrm>
            <a:off x="2134257" y="1594893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latin typeface="Calibri" panose="020F0502020204030204" pitchFamily="34" charset="0"/>
              </a:rPr>
              <a:t>Public IP</a:t>
            </a:r>
            <a:endParaRPr lang="zh-TW" alt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124732" y="1922166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Private IP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左-右雙向箭號 41"/>
          <p:cNvSpPr/>
          <p:nvPr/>
        </p:nvSpPr>
        <p:spPr>
          <a:xfrm rot="5400000">
            <a:off x="6306078" y="2632720"/>
            <a:ext cx="576064" cy="144016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43" name="左-右雙向箭號 42"/>
          <p:cNvSpPr/>
          <p:nvPr/>
        </p:nvSpPr>
        <p:spPr>
          <a:xfrm rot="5400000">
            <a:off x="4558146" y="4567411"/>
            <a:ext cx="576064" cy="144016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44" name="左-右雙向箭號 43"/>
          <p:cNvSpPr/>
          <p:nvPr/>
        </p:nvSpPr>
        <p:spPr>
          <a:xfrm rot="5400000">
            <a:off x="6325128" y="4567411"/>
            <a:ext cx="576064" cy="144016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45" name="向右箭號 44"/>
          <p:cNvSpPr/>
          <p:nvPr/>
        </p:nvSpPr>
        <p:spPr>
          <a:xfrm rot="16200000">
            <a:off x="3180697" y="1455981"/>
            <a:ext cx="288032" cy="345638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57" name="向右箭號 56"/>
          <p:cNvSpPr/>
          <p:nvPr/>
        </p:nvSpPr>
        <p:spPr>
          <a:xfrm rot="5400000">
            <a:off x="3180697" y="2032045"/>
            <a:ext cx="288032" cy="345638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libri" panose="020F0502020204030204" pitchFamily="34" charset="0"/>
            </a:endParaRPr>
          </a:p>
        </p:txBody>
      </p:sp>
      <p:sp>
        <p:nvSpPr>
          <p:cNvPr id="59" name="標題 6"/>
          <p:cNvSpPr>
            <a:spLocks noGrp="1"/>
          </p:cNvSpPr>
          <p:nvPr>
            <p:ph type="title"/>
          </p:nvPr>
        </p:nvSpPr>
        <p:spPr>
          <a:xfrm>
            <a:off x="477788" y="188640"/>
            <a:ext cx="11161240" cy="763488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N-Cloud Structure</a:t>
            </a:r>
            <a:endParaRPr 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1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2419" y="1018674"/>
            <a:ext cx="1080120" cy="614469"/>
          </a:xfrm>
          <a:prstGeom prst="rect">
            <a:avLst/>
          </a:prstGeom>
          <a:noFill/>
        </p:spPr>
      </p:pic>
      <p:sp>
        <p:nvSpPr>
          <p:cNvPr id="63" name="文字方塊 41"/>
          <p:cNvSpPr txBox="1">
            <a:spLocks noChangeArrowheads="1"/>
          </p:cNvSpPr>
          <p:nvPr/>
        </p:nvSpPr>
        <p:spPr bwMode="auto">
          <a:xfrm>
            <a:off x="2538158" y="1190398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Internet</a:t>
            </a:r>
            <a:endParaRPr kumimoji="0" lang="zh-TW" altLang="en-US" sz="1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16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Real deployment case</a:t>
            </a:r>
            <a:endParaRPr 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9580" y="900485"/>
            <a:ext cx="6264696" cy="44028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6900" fontAlgn="base">
              <a:spcBef>
                <a:spcPct val="20000"/>
              </a:spcBef>
              <a:spcAft>
                <a:spcPct val="0"/>
              </a:spcAft>
              <a:buClr>
                <a:srgbClr val="84B40C"/>
              </a:buClr>
              <a:defRPr/>
            </a:pP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</a:rPr>
              <a:t>Background</a:t>
            </a:r>
          </a:p>
        </p:txBody>
      </p:sp>
      <p:pic>
        <p:nvPicPr>
          <p:cNvPr id="15369" name="Picture 9" descr="https://lh4.googleusercontent.com/-0JlsgLAI4F0/UrAw88Mc3BI/AAAAAAAACPk/IoHMhcROIN0/w433-h577-no/WP_000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86" y="900485"/>
            <a:ext cx="4058970" cy="54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95250" y="1623606"/>
            <a:ext cx="7557814" cy="4181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950" lvl="1">
              <a:lnSpc>
                <a:spcPts val="2800"/>
              </a:lnSpc>
              <a:spcBef>
                <a:spcPct val="20000"/>
              </a:spcBef>
              <a:buClr>
                <a:srgbClr val="84B40C"/>
              </a:buClr>
              <a:defRPr/>
            </a:pP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Industry Sector: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Government/Education Center</a:t>
            </a:r>
          </a:p>
          <a:p>
            <a:pPr marL="526950" lvl="1">
              <a:lnSpc>
                <a:spcPts val="2800"/>
              </a:lnSpc>
              <a:spcBef>
                <a:spcPct val="20000"/>
              </a:spcBef>
              <a:buClr>
                <a:srgbClr val="84B40C"/>
              </a:buClr>
              <a:defRPr/>
            </a:pP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Total number of users: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Over 320,000</a:t>
            </a:r>
          </a:p>
          <a:p>
            <a:pPr marL="526950" lvl="1">
              <a:lnSpc>
                <a:spcPts val="2800"/>
              </a:lnSpc>
              <a:spcBef>
                <a:spcPct val="20000"/>
              </a:spcBef>
              <a:buClr>
                <a:srgbClr val="84B40C"/>
              </a:buClr>
              <a:defRPr/>
            </a:pP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Internet</a:t>
            </a:r>
            <a:r>
              <a:rPr lang="zh-TW" altLang="en-US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Bandwidth Usage: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Over 7Gbps</a:t>
            </a:r>
          </a:p>
          <a:p>
            <a:pPr marL="526950" lvl="1">
              <a:lnSpc>
                <a:spcPts val="2800"/>
              </a:lnSpc>
              <a:spcBef>
                <a:spcPct val="20000"/>
              </a:spcBef>
              <a:buClr>
                <a:srgbClr val="84B40C"/>
              </a:buClr>
              <a:defRPr/>
            </a:pP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Subsidiary: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1 Center, 400 Schools, 50 Admin Organizations, Server Farm</a:t>
            </a:r>
          </a:p>
          <a:p>
            <a:pPr marL="526950" lvl="1">
              <a:lnSpc>
                <a:spcPts val="2800"/>
              </a:lnSpc>
              <a:spcBef>
                <a:spcPct val="20000"/>
              </a:spcBef>
              <a:buClr>
                <a:srgbClr val="84B40C"/>
              </a:buClr>
              <a:defRPr/>
            </a:pP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IT Administrator:</a:t>
            </a:r>
            <a:r>
              <a:rPr lang="en-US" altLang="zh-TW" b="1" dirty="0">
                <a:solidFill>
                  <a:srgbClr val="FF6600"/>
                </a:solidFill>
                <a:latin typeface="Calibri" panose="020F0502020204030204" pitchFamily="34" charset="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Over 500 (Access N-Cloud at the same time)</a:t>
            </a:r>
          </a:p>
          <a:p>
            <a:pPr marL="526950" lvl="1">
              <a:lnSpc>
                <a:spcPts val="2800"/>
              </a:lnSpc>
              <a:spcBef>
                <a:spcPct val="20000"/>
              </a:spcBef>
              <a:buClr>
                <a:srgbClr val="84B40C"/>
              </a:buClr>
              <a:defRPr/>
            </a:pP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Syslog/Flow Devices number: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Over 700</a:t>
            </a:r>
          </a:p>
          <a:p>
            <a:pPr marL="526950" lvl="1">
              <a:lnSpc>
                <a:spcPts val="2800"/>
              </a:lnSpc>
              <a:spcBef>
                <a:spcPct val="20000"/>
              </a:spcBef>
              <a:buClr>
                <a:srgbClr val="84B40C"/>
              </a:buClr>
              <a:defRPr/>
            </a:pP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Syslog EPS: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Up to 40,000 event per second</a:t>
            </a:r>
          </a:p>
          <a:p>
            <a:pPr marL="526950" lvl="1">
              <a:lnSpc>
                <a:spcPts val="2800"/>
              </a:lnSpc>
              <a:spcBef>
                <a:spcPct val="20000"/>
              </a:spcBef>
              <a:buClr>
                <a:srgbClr val="84B40C"/>
              </a:buClr>
              <a:defRPr/>
            </a:pP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Flow Record:</a:t>
            </a:r>
            <a:r>
              <a:rPr lang="en-US" altLang="zh-TW" b="1" dirty="0">
                <a:solidFill>
                  <a:srgbClr val="FF6600"/>
                </a:solidFill>
                <a:latin typeface="Calibri" panose="020F0502020204030204" pitchFamily="34" charset="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Up to 30,000 record per second</a:t>
            </a:r>
          </a:p>
          <a:p>
            <a:pPr marL="526950" lvl="1">
              <a:lnSpc>
                <a:spcPts val="2800"/>
              </a:lnSpc>
              <a:spcBef>
                <a:spcPct val="20000"/>
              </a:spcBef>
              <a:buClr>
                <a:srgbClr val="84B40C"/>
              </a:buClr>
              <a:defRPr/>
            </a:pPr>
            <a:r>
              <a:rPr lang="en-US" altLang="zh-TW" b="1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Raw </a:t>
            </a: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Data Require Storage Space: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At least 5 Years</a:t>
            </a:r>
          </a:p>
          <a:p>
            <a:pPr marL="526950" lvl="1">
              <a:lnSpc>
                <a:spcPts val="2800"/>
              </a:lnSpc>
              <a:spcBef>
                <a:spcPct val="20000"/>
              </a:spcBef>
              <a:buClr>
                <a:srgbClr val="84B40C"/>
              </a:buClr>
              <a:defRPr/>
            </a:pP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微軟正黑體" pitchFamily="34" charset="-120"/>
              </a:rPr>
              <a:t>N-Cloud Devices :</a:t>
            </a:r>
            <a:r>
              <a:rPr lang="en-US" altLang="zh-TW" b="1" dirty="0">
                <a:solidFill>
                  <a:srgbClr val="FF6600"/>
                </a:solidFill>
                <a:latin typeface="Calibri" panose="020F0502020204030204" pitchFamily="34" charset="0"/>
                <a:ea typeface="微軟正黑體" pitchFamily="34" charset="-120"/>
              </a:rPr>
              <a:t>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16x1U Servers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09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五邊形 161"/>
          <p:cNvSpPr/>
          <p:nvPr/>
        </p:nvSpPr>
        <p:spPr>
          <a:xfrm rot="13047649">
            <a:off x="622759" y="122549"/>
            <a:ext cx="2996877" cy="208823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0" name="直線接點 249"/>
          <p:cNvCxnSpPr/>
          <p:nvPr/>
        </p:nvCxnSpPr>
        <p:spPr bwMode="auto">
          <a:xfrm flipV="1">
            <a:off x="6598468" y="5702300"/>
            <a:ext cx="62682" cy="53501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接點 250"/>
          <p:cNvCxnSpPr/>
          <p:nvPr/>
        </p:nvCxnSpPr>
        <p:spPr bwMode="auto">
          <a:xfrm flipV="1">
            <a:off x="6598469" y="5661250"/>
            <a:ext cx="216025" cy="57606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接點 251"/>
          <p:cNvCxnSpPr/>
          <p:nvPr/>
        </p:nvCxnSpPr>
        <p:spPr bwMode="auto">
          <a:xfrm flipH="1" flipV="1">
            <a:off x="6238430" y="5733256"/>
            <a:ext cx="144015" cy="50405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接點 252"/>
          <p:cNvCxnSpPr/>
          <p:nvPr/>
        </p:nvCxnSpPr>
        <p:spPr bwMode="auto">
          <a:xfrm flipH="1" flipV="1">
            <a:off x="6022404" y="5733256"/>
            <a:ext cx="432048" cy="57606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接點 253"/>
          <p:cNvCxnSpPr/>
          <p:nvPr/>
        </p:nvCxnSpPr>
        <p:spPr bwMode="auto">
          <a:xfrm flipH="1" flipV="1">
            <a:off x="5662364" y="5733256"/>
            <a:ext cx="792088" cy="50405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接點 254"/>
          <p:cNvCxnSpPr/>
          <p:nvPr/>
        </p:nvCxnSpPr>
        <p:spPr bwMode="auto">
          <a:xfrm flipV="1">
            <a:off x="6598468" y="5733256"/>
            <a:ext cx="360040" cy="50405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接點 204"/>
          <p:cNvCxnSpPr/>
          <p:nvPr/>
        </p:nvCxnSpPr>
        <p:spPr>
          <a:xfrm flipH="1">
            <a:off x="6907214" y="3356992"/>
            <a:ext cx="1635470" cy="56730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94" name="Line 140"/>
          <p:cNvSpPr>
            <a:spLocks noChangeShapeType="1"/>
          </p:cNvSpPr>
          <p:nvPr/>
        </p:nvSpPr>
        <p:spPr bwMode="auto">
          <a:xfrm>
            <a:off x="6958013" y="4117976"/>
            <a:ext cx="412750" cy="265113"/>
          </a:xfrm>
          <a:prstGeom prst="line">
            <a:avLst/>
          </a:prstGeom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270" name="Line 140"/>
          <p:cNvSpPr>
            <a:spLocks noChangeShapeType="1"/>
          </p:cNvSpPr>
          <p:nvPr/>
        </p:nvSpPr>
        <p:spPr bwMode="auto">
          <a:xfrm>
            <a:off x="6990557" y="4125914"/>
            <a:ext cx="616023" cy="95174"/>
          </a:xfrm>
          <a:prstGeom prst="line">
            <a:avLst/>
          </a:prstGeom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cxnSp>
        <p:nvCxnSpPr>
          <p:cNvPr id="359" name="直線接點 358"/>
          <p:cNvCxnSpPr/>
          <p:nvPr/>
        </p:nvCxnSpPr>
        <p:spPr>
          <a:xfrm flipH="1">
            <a:off x="7318550" y="1628801"/>
            <a:ext cx="648071" cy="37926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接點 368"/>
          <p:cNvCxnSpPr/>
          <p:nvPr/>
        </p:nvCxnSpPr>
        <p:spPr>
          <a:xfrm flipH="1">
            <a:off x="6238428" y="1628800"/>
            <a:ext cx="1656184" cy="43204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線接點 355"/>
          <p:cNvCxnSpPr/>
          <p:nvPr/>
        </p:nvCxnSpPr>
        <p:spPr>
          <a:xfrm flipH="1">
            <a:off x="6958508" y="2132856"/>
            <a:ext cx="288032" cy="122413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接點 364"/>
          <p:cNvCxnSpPr/>
          <p:nvPr/>
        </p:nvCxnSpPr>
        <p:spPr>
          <a:xfrm flipH="1">
            <a:off x="6094412" y="2132856"/>
            <a:ext cx="144016" cy="122413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接點 222"/>
          <p:cNvCxnSpPr/>
          <p:nvPr/>
        </p:nvCxnSpPr>
        <p:spPr>
          <a:xfrm flipH="1" flipV="1">
            <a:off x="6664326" y="4422156"/>
            <a:ext cx="78159" cy="10950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9" name="直線接點 228"/>
          <p:cNvCxnSpPr/>
          <p:nvPr/>
        </p:nvCxnSpPr>
        <p:spPr>
          <a:xfrm flipV="1">
            <a:off x="6598468" y="4365104"/>
            <a:ext cx="63252" cy="10485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8" name="直線接點 277"/>
          <p:cNvCxnSpPr>
            <a:endCxn id="41109" idx="2"/>
          </p:cNvCxnSpPr>
          <p:nvPr/>
        </p:nvCxnSpPr>
        <p:spPr>
          <a:xfrm flipH="1" flipV="1">
            <a:off x="6702426" y="4398964"/>
            <a:ext cx="184075" cy="111826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9" name="直線接點 278"/>
          <p:cNvCxnSpPr>
            <a:stCxn id="41023" idx="3"/>
            <a:endCxn id="41109" idx="2"/>
          </p:cNvCxnSpPr>
          <p:nvPr/>
        </p:nvCxnSpPr>
        <p:spPr>
          <a:xfrm flipH="1" flipV="1">
            <a:off x="6702425" y="4398963"/>
            <a:ext cx="347662" cy="11795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直線接點 240"/>
          <p:cNvCxnSpPr/>
          <p:nvPr/>
        </p:nvCxnSpPr>
        <p:spPr>
          <a:xfrm flipV="1">
            <a:off x="5734372" y="4077074"/>
            <a:ext cx="432048" cy="129614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895" name="Line 151"/>
          <p:cNvSpPr>
            <a:spLocks noChangeShapeType="1"/>
          </p:cNvSpPr>
          <p:nvPr/>
        </p:nvSpPr>
        <p:spPr bwMode="auto">
          <a:xfrm>
            <a:off x="4654252" y="3645024"/>
            <a:ext cx="1296144" cy="2160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cxnSp>
        <p:nvCxnSpPr>
          <p:cNvPr id="245" name="直線接點 244"/>
          <p:cNvCxnSpPr>
            <a:endCxn id="41148" idx="3"/>
          </p:cNvCxnSpPr>
          <p:nvPr/>
        </p:nvCxnSpPr>
        <p:spPr>
          <a:xfrm flipH="1" flipV="1">
            <a:off x="5059410" y="4820444"/>
            <a:ext cx="556315" cy="55277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直線接點 189"/>
          <p:cNvCxnSpPr/>
          <p:nvPr/>
        </p:nvCxnSpPr>
        <p:spPr>
          <a:xfrm flipH="1">
            <a:off x="5158309" y="4077072"/>
            <a:ext cx="889465" cy="57606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直線接點 181"/>
          <p:cNvCxnSpPr>
            <a:endCxn id="41065" idx="2"/>
          </p:cNvCxnSpPr>
          <p:nvPr/>
        </p:nvCxnSpPr>
        <p:spPr>
          <a:xfrm flipH="1" flipV="1">
            <a:off x="6901110" y="1473548"/>
            <a:ext cx="57398" cy="188344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直線接點 201"/>
          <p:cNvCxnSpPr/>
          <p:nvPr/>
        </p:nvCxnSpPr>
        <p:spPr>
          <a:xfrm flipH="1" flipV="1">
            <a:off x="5950398" y="1484784"/>
            <a:ext cx="144014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7" name="Line 151"/>
          <p:cNvSpPr>
            <a:spLocks noChangeShapeType="1"/>
          </p:cNvSpPr>
          <p:nvPr/>
        </p:nvSpPr>
        <p:spPr bwMode="auto">
          <a:xfrm flipV="1">
            <a:off x="4576762" y="3861048"/>
            <a:ext cx="1373634" cy="15453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35974" name="Line 110"/>
          <p:cNvSpPr>
            <a:spLocks noChangeShapeType="1"/>
          </p:cNvSpPr>
          <p:nvPr/>
        </p:nvSpPr>
        <p:spPr bwMode="auto">
          <a:xfrm>
            <a:off x="3070077" y="2852936"/>
            <a:ext cx="576064" cy="936104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241" name="Line 105"/>
          <p:cNvSpPr>
            <a:spLocks noChangeShapeType="1"/>
          </p:cNvSpPr>
          <p:nvPr/>
        </p:nvSpPr>
        <p:spPr bwMode="auto">
          <a:xfrm flipV="1">
            <a:off x="2998069" y="3789040"/>
            <a:ext cx="686595" cy="386306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242" name="Line 106"/>
          <p:cNvSpPr>
            <a:spLocks noChangeShapeType="1"/>
          </p:cNvSpPr>
          <p:nvPr/>
        </p:nvSpPr>
        <p:spPr bwMode="auto">
          <a:xfrm flipV="1">
            <a:off x="3070078" y="3789040"/>
            <a:ext cx="576063" cy="1584174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cxnSp>
        <p:nvCxnSpPr>
          <p:cNvPr id="247" name="直線接點 266"/>
          <p:cNvCxnSpPr>
            <a:endCxn id="216" idx="1"/>
          </p:cNvCxnSpPr>
          <p:nvPr/>
        </p:nvCxnSpPr>
        <p:spPr>
          <a:xfrm>
            <a:off x="2992884" y="3565525"/>
            <a:ext cx="653256" cy="23723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接點 266"/>
          <p:cNvCxnSpPr>
            <a:endCxn id="216" idx="1"/>
          </p:cNvCxnSpPr>
          <p:nvPr/>
        </p:nvCxnSpPr>
        <p:spPr>
          <a:xfrm flipV="1">
            <a:off x="2970660" y="3802757"/>
            <a:ext cx="675481" cy="9224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 flipV="1">
            <a:off x="7102524" y="1052736"/>
            <a:ext cx="792088" cy="28803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 bwMode="auto">
          <a:xfrm>
            <a:off x="6454452" y="620688"/>
            <a:ext cx="648072" cy="64807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接點 218"/>
          <p:cNvCxnSpPr/>
          <p:nvPr/>
        </p:nvCxnSpPr>
        <p:spPr bwMode="auto">
          <a:xfrm flipH="1">
            <a:off x="6094412" y="620688"/>
            <a:ext cx="144016" cy="64807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接點 219"/>
          <p:cNvCxnSpPr>
            <a:endCxn id="293" idx="0"/>
          </p:cNvCxnSpPr>
          <p:nvPr/>
        </p:nvCxnSpPr>
        <p:spPr bwMode="auto">
          <a:xfrm flipH="1">
            <a:off x="5892998" y="620688"/>
            <a:ext cx="345430" cy="64807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接點 224"/>
          <p:cNvCxnSpPr>
            <a:endCxn id="41065" idx="0"/>
          </p:cNvCxnSpPr>
          <p:nvPr/>
        </p:nvCxnSpPr>
        <p:spPr bwMode="auto">
          <a:xfrm>
            <a:off x="6454452" y="620688"/>
            <a:ext cx="446658" cy="64807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接點 225"/>
          <p:cNvCxnSpPr/>
          <p:nvPr/>
        </p:nvCxnSpPr>
        <p:spPr bwMode="auto">
          <a:xfrm flipH="1">
            <a:off x="5662364" y="620688"/>
            <a:ext cx="576064" cy="72008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接點 227"/>
          <p:cNvCxnSpPr/>
          <p:nvPr/>
        </p:nvCxnSpPr>
        <p:spPr bwMode="auto">
          <a:xfrm>
            <a:off x="6454452" y="620688"/>
            <a:ext cx="288032" cy="72008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8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364" y="116633"/>
            <a:ext cx="1080120" cy="614469"/>
          </a:xfrm>
          <a:prstGeom prst="rect">
            <a:avLst/>
          </a:prstGeom>
          <a:noFill/>
        </p:spPr>
      </p:pic>
      <p:sp>
        <p:nvSpPr>
          <p:cNvPr id="262" name="矩形 261"/>
          <p:cNvSpPr/>
          <p:nvPr/>
        </p:nvSpPr>
        <p:spPr>
          <a:xfrm>
            <a:off x="3527493" y="4644083"/>
            <a:ext cx="2808313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5915025" y="3332164"/>
            <a:ext cx="1168400" cy="1176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235" name="矩形 234"/>
          <p:cNvSpPr/>
          <p:nvPr/>
        </p:nvSpPr>
        <p:spPr>
          <a:xfrm>
            <a:off x="5314951" y="5373689"/>
            <a:ext cx="1851025" cy="48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35851" name="文字方塊 7"/>
          <p:cNvSpPr txBox="1">
            <a:spLocks noChangeArrowheads="1"/>
          </p:cNvSpPr>
          <p:nvPr/>
        </p:nvSpPr>
        <p:spPr bwMode="auto">
          <a:xfrm>
            <a:off x="5014292" y="2996953"/>
            <a:ext cx="10801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100" b="1" dirty="0">
                <a:latin typeface="+mj-lt"/>
                <a:ea typeface="標楷體" pitchFamily="65" charset="-120"/>
              </a:rPr>
              <a:t>HP10508 </a:t>
            </a:r>
          </a:p>
          <a:p>
            <a:pPr eaLnBrk="1" hangingPunct="1">
              <a:defRPr/>
            </a:pPr>
            <a:r>
              <a:rPr kumimoji="0" lang="en-US" altLang="zh-TW" sz="1100" b="1" dirty="0">
                <a:latin typeface="+mj-lt"/>
                <a:ea typeface="標楷體" pitchFamily="65" charset="-120"/>
              </a:rPr>
              <a:t>Core Switch</a:t>
            </a:r>
          </a:p>
        </p:txBody>
      </p:sp>
      <p:sp>
        <p:nvSpPr>
          <p:cNvPr id="35868" name="文字方塊 27"/>
          <p:cNvSpPr txBox="1">
            <a:spLocks noChangeArrowheads="1"/>
          </p:cNvSpPr>
          <p:nvPr/>
        </p:nvSpPr>
        <p:spPr bwMode="auto">
          <a:xfrm>
            <a:off x="9759535" y="6251053"/>
            <a:ext cx="15194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Small Primary  School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91" name="Picture 54" descr="SRX 2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97" y="4136506"/>
            <a:ext cx="7493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2" name="Picture 55" descr="SRX 21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48" y="4783498"/>
            <a:ext cx="504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2" name="文字方塊 9"/>
          <p:cNvSpPr txBox="1">
            <a:spLocks noChangeArrowheads="1"/>
          </p:cNvSpPr>
          <p:nvPr/>
        </p:nvSpPr>
        <p:spPr bwMode="auto">
          <a:xfrm>
            <a:off x="8974732" y="4239195"/>
            <a:ext cx="813594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SRX 550 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Firewall</a:t>
            </a:r>
          </a:p>
        </p:txBody>
      </p:sp>
      <p:sp>
        <p:nvSpPr>
          <p:cNvPr id="35873" name="文字方塊 10"/>
          <p:cNvSpPr txBox="1">
            <a:spLocks noChangeArrowheads="1"/>
          </p:cNvSpPr>
          <p:nvPr/>
        </p:nvSpPr>
        <p:spPr bwMode="auto">
          <a:xfrm>
            <a:off x="8974733" y="5589241"/>
            <a:ext cx="73930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SRX 240 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Firewall</a:t>
            </a:r>
          </a:p>
        </p:txBody>
      </p:sp>
      <p:pic>
        <p:nvPicPr>
          <p:cNvPr id="40995" name="Picture 54" descr="Corporate Office 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50" y="3965398"/>
            <a:ext cx="388937" cy="35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6" name="Picture 57" descr="Branch Offic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49" y="4725144"/>
            <a:ext cx="446088" cy="30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7" name="Picture 58" descr="Remote Offic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49" y="5994227"/>
            <a:ext cx="381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7" name="文字方塊 25"/>
          <p:cNvSpPr txBox="1">
            <a:spLocks noChangeArrowheads="1"/>
          </p:cNvSpPr>
          <p:nvPr/>
        </p:nvSpPr>
        <p:spPr bwMode="auto">
          <a:xfrm>
            <a:off x="9733042" y="4289643"/>
            <a:ext cx="10422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S High School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78" name="文字方塊 26"/>
          <p:cNvSpPr txBox="1">
            <a:spLocks noChangeArrowheads="1"/>
          </p:cNvSpPr>
          <p:nvPr/>
        </p:nvSpPr>
        <p:spPr bwMode="auto">
          <a:xfrm>
            <a:off x="9703256" y="5004124"/>
            <a:ext cx="10214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J High School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80" name="文字方塊 48"/>
          <p:cNvSpPr txBox="1">
            <a:spLocks noChangeArrowheads="1"/>
          </p:cNvSpPr>
          <p:nvPr/>
        </p:nvSpPr>
        <p:spPr bwMode="auto">
          <a:xfrm>
            <a:off x="8730880" y="6417541"/>
            <a:ext cx="1323973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Virtual  Firewall</a:t>
            </a:r>
          </a:p>
        </p:txBody>
      </p:sp>
      <p:cxnSp>
        <p:nvCxnSpPr>
          <p:cNvPr id="181" name="直線接點 180"/>
          <p:cNvCxnSpPr>
            <a:stCxn id="40991" idx="1"/>
          </p:cNvCxnSpPr>
          <p:nvPr/>
        </p:nvCxnSpPr>
        <p:spPr>
          <a:xfrm flipH="1">
            <a:off x="6958509" y="4196832"/>
            <a:ext cx="1990689" cy="218449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接點 183"/>
          <p:cNvCxnSpPr/>
          <p:nvPr/>
        </p:nvCxnSpPr>
        <p:spPr>
          <a:xfrm flipH="1">
            <a:off x="6814492" y="6237312"/>
            <a:ext cx="2304256" cy="21602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接點 211"/>
          <p:cNvCxnSpPr>
            <a:stCxn id="40992" idx="1"/>
          </p:cNvCxnSpPr>
          <p:nvPr/>
        </p:nvCxnSpPr>
        <p:spPr>
          <a:xfrm flipH="1">
            <a:off x="6886501" y="4844618"/>
            <a:ext cx="2107147" cy="1608719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0356" y="1988840"/>
            <a:ext cx="7794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9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4572" y="3501009"/>
            <a:ext cx="633412" cy="17303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892" name="文字方塊 255"/>
          <p:cNvSpPr txBox="1">
            <a:spLocks noChangeArrowheads="1"/>
          </p:cNvSpPr>
          <p:nvPr/>
        </p:nvSpPr>
        <p:spPr bwMode="auto">
          <a:xfrm>
            <a:off x="7462565" y="3645025"/>
            <a:ext cx="1241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TP </a:t>
            </a:r>
            <a:r>
              <a:rPr kumimoji="0" lang="en-US" altLang="zh-TW" sz="1200" b="1" dirty="0" smtClean="0">
                <a:latin typeface="+mj-lt"/>
                <a:ea typeface="標楷體" pitchFamily="65" charset="-120"/>
              </a:rPr>
              <a:t>2400</a:t>
            </a:r>
            <a:endParaRPr kumimoji="0" lang="en-US" altLang="zh-TW" sz="1000" dirty="0">
              <a:latin typeface="+mj-lt"/>
              <a:ea typeface="標楷體" pitchFamily="65" charset="-120"/>
            </a:endParaRPr>
          </a:p>
        </p:txBody>
      </p:sp>
      <p:sp>
        <p:nvSpPr>
          <p:cNvPr id="35896" name="Rectangle 153"/>
          <p:cNvSpPr>
            <a:spLocks noChangeArrowheads="1"/>
          </p:cNvSpPr>
          <p:nvPr/>
        </p:nvSpPr>
        <p:spPr bwMode="auto">
          <a:xfrm>
            <a:off x="3935412" y="5075239"/>
            <a:ext cx="1676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200" b="1" dirty="0">
                <a:latin typeface="+mj-lt"/>
              </a:rPr>
              <a:t>Juniper NS5400 </a:t>
            </a:r>
          </a:p>
          <a:p>
            <a:pPr algn="ctr">
              <a:defRPr/>
            </a:pPr>
            <a:r>
              <a:rPr lang="en-US" altLang="zh-TW" sz="1200" b="1" dirty="0">
                <a:latin typeface="+mj-lt"/>
              </a:rPr>
              <a:t>Firewall</a:t>
            </a:r>
          </a:p>
        </p:txBody>
      </p:sp>
      <p:sp>
        <p:nvSpPr>
          <p:cNvPr id="35898" name="文字方塊 249"/>
          <p:cNvSpPr txBox="1">
            <a:spLocks noChangeArrowheads="1"/>
          </p:cNvSpPr>
          <p:nvPr/>
        </p:nvSpPr>
        <p:spPr bwMode="auto">
          <a:xfrm>
            <a:off x="6886500" y="5058442"/>
            <a:ext cx="702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10G *X</a:t>
            </a:r>
          </a:p>
        </p:txBody>
      </p:sp>
      <p:pic>
        <p:nvPicPr>
          <p:cNvPr id="41023" name="Picture 213" descr="ex4500_031610_prelaunch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5454650"/>
            <a:ext cx="777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4" name="Picture 214" descr="ex4500_031610_prelaunch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1" y="5459413"/>
            <a:ext cx="777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04" name="文字方塊 161"/>
          <p:cNvSpPr txBox="1">
            <a:spLocks noChangeArrowheads="1"/>
          </p:cNvSpPr>
          <p:nvPr/>
        </p:nvSpPr>
        <p:spPr bwMode="auto">
          <a:xfrm>
            <a:off x="4510237" y="1628800"/>
            <a:ext cx="12698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TP  S5100 IPS</a:t>
            </a:r>
          </a:p>
          <a:p>
            <a:pPr eaLnBrk="1" hangingPunct="1">
              <a:buFontTx/>
              <a:buChar char="-"/>
              <a:defRPr/>
            </a:pPr>
            <a:r>
              <a:rPr kumimoji="0" lang="en-US" altLang="zh-TW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Botnet</a:t>
            </a:r>
            <a:r>
              <a:rPr kumimoji="0"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/Attack</a:t>
            </a:r>
          </a:p>
          <a:p>
            <a:pPr eaLnBrk="1" hangingPunct="1">
              <a:buFontTx/>
              <a:buChar char="-"/>
              <a:defRPr/>
            </a:pPr>
            <a:r>
              <a:rPr kumimoji="0"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 App Control</a:t>
            </a:r>
          </a:p>
          <a:p>
            <a:pPr eaLnBrk="1" hangingPunct="1">
              <a:buFontTx/>
              <a:buChar char="-"/>
              <a:defRPr/>
            </a:pPr>
            <a:r>
              <a:rPr kumimoji="0"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 Zero Day/Exploit</a:t>
            </a:r>
          </a:p>
        </p:txBody>
      </p:sp>
      <p:sp>
        <p:nvSpPr>
          <p:cNvPr id="35905" name="文字方塊 174"/>
          <p:cNvSpPr txBox="1">
            <a:spLocks noChangeArrowheads="1"/>
          </p:cNvSpPr>
          <p:nvPr/>
        </p:nvSpPr>
        <p:spPr bwMode="auto">
          <a:xfrm>
            <a:off x="7400625" y="4510282"/>
            <a:ext cx="9492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 err="1">
                <a:latin typeface="+mj-lt"/>
                <a:ea typeface="標楷體" pitchFamily="65" charset="-120"/>
              </a:rPr>
              <a:t>Cellopoint</a:t>
            </a:r>
            <a:endParaRPr kumimoji="0" lang="en-US" altLang="zh-TW" sz="1200" b="1" dirty="0">
              <a:latin typeface="+mj-lt"/>
              <a:ea typeface="標楷體" pitchFamily="65" charset="-12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- Mail Filter</a:t>
            </a:r>
          </a:p>
        </p:txBody>
      </p:sp>
      <p:pic>
        <p:nvPicPr>
          <p:cNvPr id="41027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2" y="4179888"/>
            <a:ext cx="863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11" name="Rectangle 59"/>
          <p:cNvSpPr>
            <a:spLocks noChangeArrowheads="1"/>
          </p:cNvSpPr>
          <p:nvPr/>
        </p:nvSpPr>
        <p:spPr bwMode="auto">
          <a:xfrm>
            <a:off x="3965898" y="4191298"/>
            <a:ext cx="1768475" cy="40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altLang="zh-TW" sz="1200" b="1" dirty="0">
                <a:latin typeface="+mj-lt"/>
                <a:ea typeface="標楷體" pitchFamily="65" charset="-120"/>
              </a:rPr>
              <a:t>NS 5400 </a:t>
            </a:r>
          </a:p>
          <a:p>
            <a:pPr>
              <a:lnSpc>
                <a:spcPts val="1200"/>
              </a:lnSpc>
              <a:defRPr/>
            </a:pPr>
            <a:r>
              <a:rPr lang="en-US" altLang="zh-TW" sz="1200" b="1" dirty="0">
                <a:latin typeface="+mj-lt"/>
                <a:ea typeface="標楷體" pitchFamily="65" charset="-120"/>
              </a:rPr>
              <a:t>Firewall</a:t>
            </a:r>
          </a:p>
        </p:txBody>
      </p:sp>
      <p:pic>
        <p:nvPicPr>
          <p:cNvPr id="41151" name="Picture 31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" contrast="-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509121"/>
            <a:ext cx="4048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27" name="矩形 20"/>
          <p:cNvSpPr>
            <a:spLocks noChangeArrowheads="1"/>
          </p:cNvSpPr>
          <p:nvPr/>
        </p:nvSpPr>
        <p:spPr bwMode="auto">
          <a:xfrm>
            <a:off x="4510237" y="2420889"/>
            <a:ext cx="10871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j-lt"/>
                <a:ea typeface="標楷體" pitchFamily="65" charset="-120"/>
              </a:rPr>
              <a:t>Check Point</a:t>
            </a:r>
          </a:p>
          <a:p>
            <a:pPr>
              <a:defRPr/>
            </a:pPr>
            <a:r>
              <a:rPr lang="en-US" altLang="zh-TW" sz="1200" b="1" dirty="0">
                <a:latin typeface="+mj-lt"/>
                <a:ea typeface="標楷體" pitchFamily="65" charset="-120"/>
              </a:rPr>
              <a:t>SWG 12600</a:t>
            </a:r>
            <a:r>
              <a:rPr lang="en-US" altLang="zh-TW" sz="1200" dirty="0">
                <a:latin typeface="+mj-lt"/>
                <a:ea typeface="標楷體" pitchFamily="65" charset="-120"/>
              </a:rPr>
              <a:t> </a:t>
            </a:r>
          </a:p>
          <a:p>
            <a:pPr>
              <a:defRPr/>
            </a:pP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-Web Filter</a:t>
            </a:r>
            <a:endParaRPr lang="zh-TW" altLang="en-US" sz="1000" dirty="0">
              <a:solidFill>
                <a:schemeClr val="bg1">
                  <a:lumMod val="50000"/>
                </a:schemeClr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1043" name="Picture 38" descr="EX 8208_8200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1" y="3441701"/>
            <a:ext cx="5556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48"/>
          <p:cNvGrpSpPr>
            <a:grpSpLocks/>
          </p:cNvGrpSpPr>
          <p:nvPr/>
        </p:nvGrpSpPr>
        <p:grpSpPr bwMode="auto">
          <a:xfrm>
            <a:off x="4580353" y="4664075"/>
            <a:ext cx="663575" cy="312738"/>
            <a:chOff x="4111200" y="4437112"/>
            <a:chExt cx="1037259" cy="503488"/>
          </a:xfrm>
        </p:grpSpPr>
        <p:pic>
          <p:nvPicPr>
            <p:cNvPr id="41147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27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8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1971675"/>
            <a:ext cx="7794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986" name="文字方塊 143"/>
          <p:cNvSpPr txBox="1">
            <a:spLocks noChangeArrowheads="1"/>
          </p:cNvSpPr>
          <p:nvPr/>
        </p:nvSpPr>
        <p:spPr bwMode="auto">
          <a:xfrm>
            <a:off x="6562256" y="548681"/>
            <a:ext cx="7562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GE x 7</a:t>
            </a:r>
          </a:p>
        </p:txBody>
      </p:sp>
      <p:pic>
        <p:nvPicPr>
          <p:cNvPr id="41065" name="Picture 54" descr="SRX 2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1268760"/>
            <a:ext cx="7493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59" name="文字方塊 41"/>
          <p:cNvSpPr txBox="1">
            <a:spLocks noChangeArrowheads="1"/>
          </p:cNvSpPr>
          <p:nvPr/>
        </p:nvSpPr>
        <p:spPr bwMode="auto">
          <a:xfrm>
            <a:off x="5908103" y="288357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Internet</a:t>
            </a:r>
            <a:endParaRPr kumimoji="0" lang="zh-TW" altLang="en-US"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966" name="Rectangle 153"/>
          <p:cNvSpPr>
            <a:spLocks noChangeArrowheads="1"/>
          </p:cNvSpPr>
          <p:nvPr/>
        </p:nvSpPr>
        <p:spPr bwMode="auto">
          <a:xfrm>
            <a:off x="4654253" y="5877273"/>
            <a:ext cx="15121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j-lt"/>
              </a:rPr>
              <a:t>HP 5900 L2 Switch</a:t>
            </a:r>
          </a:p>
        </p:txBody>
      </p:sp>
      <p:sp>
        <p:nvSpPr>
          <p:cNvPr id="35978" name="文字方塊 50"/>
          <p:cNvSpPr txBox="1">
            <a:spLocks noChangeArrowheads="1"/>
          </p:cNvSpPr>
          <p:nvPr/>
        </p:nvSpPr>
        <p:spPr bwMode="auto">
          <a:xfrm>
            <a:off x="1395468" y="2852936"/>
            <a:ext cx="12795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Wireless Network</a:t>
            </a:r>
            <a:endParaRPr kumimoji="0"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129" name="Picture 30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" contrast="-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05" y="3861048"/>
            <a:ext cx="393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5" name="Picture 30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" contrast="-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05" y="5157192"/>
            <a:ext cx="393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1" name="Picture 31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" contrast="-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212977"/>
            <a:ext cx="4048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" name="Line 110"/>
          <p:cNvSpPr>
            <a:spLocks noChangeShapeType="1"/>
          </p:cNvSpPr>
          <p:nvPr/>
        </p:nvSpPr>
        <p:spPr bwMode="auto">
          <a:xfrm flipH="1" flipV="1">
            <a:off x="4870276" y="3645024"/>
            <a:ext cx="0" cy="306388"/>
          </a:xfrm>
          <a:prstGeom prst="line">
            <a:avLst/>
          </a:prstGeom>
          <a:noFill/>
          <a:ln w="762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pic>
        <p:nvPicPr>
          <p:cNvPr id="41109" name="Picture 38" descr="EX 8208_8200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632201"/>
            <a:ext cx="5556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148"/>
          <p:cNvGrpSpPr>
            <a:grpSpLocks/>
          </p:cNvGrpSpPr>
          <p:nvPr/>
        </p:nvGrpSpPr>
        <p:grpSpPr bwMode="auto">
          <a:xfrm>
            <a:off x="5534439" y="4665664"/>
            <a:ext cx="661988" cy="314325"/>
            <a:chOff x="4111200" y="4437112"/>
            <a:chExt cx="1037259" cy="503488"/>
          </a:xfrm>
        </p:grpSpPr>
        <p:pic>
          <p:nvPicPr>
            <p:cNvPr id="41111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27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2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8" name="文字方塊 249"/>
          <p:cNvSpPr txBox="1">
            <a:spLocks noChangeArrowheads="1"/>
          </p:cNvSpPr>
          <p:nvPr/>
        </p:nvSpPr>
        <p:spPr bwMode="auto">
          <a:xfrm>
            <a:off x="4726261" y="4365105"/>
            <a:ext cx="68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10G *6</a:t>
            </a:r>
          </a:p>
        </p:txBody>
      </p:sp>
      <p:sp>
        <p:nvSpPr>
          <p:cNvPr id="234" name="文字方塊 249"/>
          <p:cNvSpPr txBox="1">
            <a:spLocks noChangeArrowheads="1"/>
          </p:cNvSpPr>
          <p:nvPr/>
        </p:nvSpPr>
        <p:spPr bwMode="auto">
          <a:xfrm>
            <a:off x="5809706" y="5073264"/>
            <a:ext cx="68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10G *6</a:t>
            </a:r>
          </a:p>
        </p:txBody>
      </p:sp>
      <p:sp>
        <p:nvSpPr>
          <p:cNvPr id="238" name="文字方塊 49"/>
          <p:cNvSpPr txBox="1">
            <a:spLocks noChangeArrowheads="1"/>
          </p:cNvSpPr>
          <p:nvPr/>
        </p:nvSpPr>
        <p:spPr bwMode="auto">
          <a:xfrm>
            <a:off x="1720470" y="4755140"/>
            <a:ext cx="10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Server Farm</a:t>
            </a:r>
            <a:endParaRPr kumimoji="0"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02124" y="4682276"/>
            <a:ext cx="1411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200" dirty="0">
                <a:solidFill>
                  <a:schemeClr val="bg1"/>
                </a:solidFill>
                <a:latin typeface="+mj-lt"/>
                <a:ea typeface="標楷體" pitchFamily="65" charset="-120"/>
              </a:rPr>
              <a:t>Virtual</a:t>
            </a:r>
            <a:r>
              <a:rPr lang="zh-TW" altLang="en-US" sz="1200" dirty="0">
                <a:solidFill>
                  <a:schemeClr val="bg1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+mj-lt"/>
                <a:ea typeface="標楷體" pitchFamily="65" charset="-120"/>
              </a:rPr>
              <a:t>FW</a:t>
            </a:r>
            <a:endParaRPr lang="en-US" altLang="zh-TW" sz="1200" dirty="0">
              <a:solidFill>
                <a:schemeClr val="bg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46" name="文字方塊 52"/>
          <p:cNvSpPr txBox="1">
            <a:spLocks noChangeArrowheads="1"/>
          </p:cNvSpPr>
          <p:nvPr/>
        </p:nvSpPr>
        <p:spPr bwMode="auto">
          <a:xfrm>
            <a:off x="1399009" y="3512830"/>
            <a:ext cx="10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PC Classroom</a:t>
            </a:r>
            <a:endParaRPr kumimoji="0"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5" name="文字方塊 249"/>
          <p:cNvSpPr txBox="1">
            <a:spLocks noChangeArrowheads="1"/>
          </p:cNvSpPr>
          <p:nvPr/>
        </p:nvSpPr>
        <p:spPr bwMode="auto">
          <a:xfrm>
            <a:off x="5086301" y="3429001"/>
            <a:ext cx="68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10G *2</a:t>
            </a:r>
          </a:p>
        </p:txBody>
      </p:sp>
      <p:sp>
        <p:nvSpPr>
          <p:cNvPr id="266" name="文字方塊 249"/>
          <p:cNvSpPr txBox="1">
            <a:spLocks noChangeArrowheads="1"/>
          </p:cNvSpPr>
          <p:nvPr/>
        </p:nvSpPr>
        <p:spPr bwMode="auto">
          <a:xfrm>
            <a:off x="5104072" y="3933057"/>
            <a:ext cx="68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10G *2</a:t>
            </a:r>
          </a:p>
        </p:txBody>
      </p:sp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015922"/>
            <a:ext cx="863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Picture 57" descr="Branch Office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49" y="5405974"/>
            <a:ext cx="446088" cy="2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" name="文字方塊 26"/>
          <p:cNvSpPr txBox="1">
            <a:spLocks noChangeArrowheads="1"/>
          </p:cNvSpPr>
          <p:nvPr/>
        </p:nvSpPr>
        <p:spPr bwMode="auto">
          <a:xfrm>
            <a:off x="9725480" y="5631052"/>
            <a:ext cx="11160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Primary School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3" name="Picture 55" descr="SRX 21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48" y="5445596"/>
            <a:ext cx="504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5" name="直線接點 274"/>
          <p:cNvCxnSpPr>
            <a:stCxn id="273" idx="1"/>
          </p:cNvCxnSpPr>
          <p:nvPr/>
        </p:nvCxnSpPr>
        <p:spPr>
          <a:xfrm flipH="1">
            <a:off x="6958509" y="5506716"/>
            <a:ext cx="2035138" cy="921609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文字方塊 10"/>
          <p:cNvSpPr txBox="1">
            <a:spLocks noChangeArrowheads="1"/>
          </p:cNvSpPr>
          <p:nvPr/>
        </p:nvSpPr>
        <p:spPr bwMode="auto">
          <a:xfrm>
            <a:off x="8974733" y="4916030"/>
            <a:ext cx="73930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SRX 550 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Firewall</a:t>
            </a:r>
          </a:p>
        </p:txBody>
      </p:sp>
      <p:sp>
        <p:nvSpPr>
          <p:cNvPr id="277" name="文字方塊 249"/>
          <p:cNvSpPr txBox="1">
            <a:spLocks noChangeArrowheads="1"/>
          </p:cNvSpPr>
          <p:nvPr/>
        </p:nvSpPr>
        <p:spPr bwMode="auto">
          <a:xfrm>
            <a:off x="6742485" y="5886326"/>
            <a:ext cx="68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1G *50</a:t>
            </a:r>
          </a:p>
        </p:txBody>
      </p:sp>
      <p:grpSp>
        <p:nvGrpSpPr>
          <p:cNvPr id="5" name="群組 148"/>
          <p:cNvGrpSpPr>
            <a:grpSpLocks/>
          </p:cNvGrpSpPr>
          <p:nvPr/>
        </p:nvGrpSpPr>
        <p:grpSpPr bwMode="auto">
          <a:xfrm>
            <a:off x="4510237" y="3410747"/>
            <a:ext cx="663575" cy="312738"/>
            <a:chOff x="4111200" y="4437112"/>
            <a:chExt cx="1037259" cy="503488"/>
          </a:xfrm>
        </p:grpSpPr>
        <p:pic>
          <p:nvPicPr>
            <p:cNvPr id="281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27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群組 148"/>
          <p:cNvGrpSpPr>
            <a:grpSpLocks/>
          </p:cNvGrpSpPr>
          <p:nvPr/>
        </p:nvGrpSpPr>
        <p:grpSpPr bwMode="auto">
          <a:xfrm>
            <a:off x="4511258" y="3880622"/>
            <a:ext cx="663575" cy="312738"/>
            <a:chOff x="4111200" y="4437112"/>
            <a:chExt cx="1037259" cy="503488"/>
          </a:xfrm>
        </p:grpSpPr>
        <p:pic>
          <p:nvPicPr>
            <p:cNvPr id="284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27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" name="Line 110"/>
          <p:cNvSpPr>
            <a:spLocks noChangeShapeType="1"/>
          </p:cNvSpPr>
          <p:nvPr/>
        </p:nvSpPr>
        <p:spPr bwMode="auto">
          <a:xfrm>
            <a:off x="5262896" y="4822825"/>
            <a:ext cx="273130" cy="6350"/>
          </a:xfrm>
          <a:prstGeom prst="line">
            <a:avLst/>
          </a:prstGeom>
          <a:noFill/>
          <a:ln w="762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pic>
        <p:nvPicPr>
          <p:cNvPr id="215" name="Picture 4" descr="http://wiki.checkpoint.com/confluence/download/attachments/59651654/12400.png?version=1&amp;modificationDate=13096894220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16674" y="2492896"/>
            <a:ext cx="837778" cy="27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4" descr="http://wiki.checkpoint.com/confluence/download/attachments/59651654/12400.png?version=1&amp;modificationDate=13096894220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26460" y="2492896"/>
            <a:ext cx="837778" cy="27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54" descr="SRX 2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1268760"/>
            <a:ext cx="7493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圖片 335" descr="G12778001112010_JPGHighres_300dpi_50pct.jpe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710036" y="2631714"/>
            <a:ext cx="437532" cy="509255"/>
          </a:xfrm>
          <a:prstGeom prst="rect">
            <a:avLst/>
          </a:prstGeom>
        </p:spPr>
      </p:pic>
      <p:pic>
        <p:nvPicPr>
          <p:cNvPr id="337" name="Picture 16" descr="wirelesswaves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1071" y="2388138"/>
            <a:ext cx="270803" cy="24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" name="文字方塊 161"/>
          <p:cNvSpPr txBox="1">
            <a:spLocks noChangeArrowheads="1"/>
          </p:cNvSpPr>
          <p:nvPr/>
        </p:nvSpPr>
        <p:spPr bwMode="auto">
          <a:xfrm>
            <a:off x="3430117" y="2636913"/>
            <a:ext cx="1269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TP  S2500 IPS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Data Protect</a:t>
            </a:r>
          </a:p>
          <a:p>
            <a:pPr eaLnBrk="1" hangingPunct="1">
              <a:buFontTx/>
              <a:buChar char="-"/>
              <a:defRPr/>
            </a:pP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 Zero Day/Exploit</a:t>
            </a:r>
          </a:p>
        </p:txBody>
      </p:sp>
      <p:sp>
        <p:nvSpPr>
          <p:cNvPr id="352" name="文字方塊 118"/>
          <p:cNvSpPr txBox="1">
            <a:spLocks noChangeArrowheads="1"/>
          </p:cNvSpPr>
          <p:nvPr/>
        </p:nvSpPr>
        <p:spPr bwMode="auto">
          <a:xfrm>
            <a:off x="9141778" y="1473548"/>
            <a:ext cx="14350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International Access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093081" y="3849756"/>
            <a:ext cx="288032" cy="2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" name="文字方塊 161"/>
          <p:cNvSpPr txBox="1">
            <a:spLocks noChangeArrowheads="1"/>
          </p:cNvSpPr>
          <p:nvPr/>
        </p:nvSpPr>
        <p:spPr bwMode="auto">
          <a:xfrm>
            <a:off x="9694813" y="3276274"/>
            <a:ext cx="881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itchFamily="65" charset="-120"/>
              </a:rPr>
              <a:t>Sophos</a:t>
            </a:r>
            <a:endParaRPr kumimoji="0" lang="en-US" altLang="zh-TW" sz="1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標楷體" pitchFamily="65" charset="-120"/>
            </a:endParaRPr>
          </a:p>
          <a:p>
            <a:pPr eaLnBrk="1" hangingPunct="1">
              <a:buFontTx/>
              <a:buChar char="-"/>
              <a:defRPr/>
            </a:pPr>
            <a:r>
              <a:rPr kumimoji="0"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 Anti-Virus</a:t>
            </a:r>
          </a:p>
          <a:p>
            <a:pPr eaLnBrk="1" hangingPunct="1">
              <a:buFontTx/>
              <a:buChar char="-"/>
              <a:defRPr/>
            </a:pPr>
            <a:r>
              <a:rPr kumimoji="0"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 Malware0</a:t>
            </a:r>
          </a:p>
        </p:txBody>
      </p:sp>
      <p:pic>
        <p:nvPicPr>
          <p:cNvPr id="383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10037" y="5805264"/>
            <a:ext cx="426541" cy="39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628" y="332657"/>
            <a:ext cx="1080120" cy="614469"/>
          </a:xfrm>
          <a:prstGeom prst="rect">
            <a:avLst/>
          </a:prstGeom>
          <a:noFill/>
        </p:spPr>
      </p:pic>
      <p:pic>
        <p:nvPicPr>
          <p:cNvPr id="233" name="Picture 11" descr="D:\NP_ICON_圖示\jpg\n_icon-05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22604" y="692696"/>
            <a:ext cx="466068" cy="473968"/>
          </a:xfrm>
          <a:prstGeom prst="rect">
            <a:avLst/>
          </a:prstGeom>
          <a:noFill/>
        </p:spPr>
      </p:pic>
      <p:sp>
        <p:nvSpPr>
          <p:cNvPr id="35859" name="文字方塊 118"/>
          <p:cNvSpPr txBox="1">
            <a:spLocks noChangeArrowheads="1"/>
          </p:cNvSpPr>
          <p:nvPr/>
        </p:nvSpPr>
        <p:spPr bwMode="auto">
          <a:xfrm>
            <a:off x="8974732" y="692696"/>
            <a:ext cx="14401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Government Org</a:t>
            </a:r>
          </a:p>
        </p:txBody>
      </p:sp>
      <p:pic>
        <p:nvPicPr>
          <p:cNvPr id="257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628" y="1268761"/>
            <a:ext cx="1080120" cy="614469"/>
          </a:xfrm>
          <a:prstGeom prst="rect">
            <a:avLst/>
          </a:prstGeom>
          <a:noFill/>
        </p:spPr>
      </p:pic>
      <p:pic>
        <p:nvPicPr>
          <p:cNvPr id="294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6380" y="6080125"/>
            <a:ext cx="1224136" cy="696398"/>
          </a:xfrm>
          <a:prstGeom prst="rect">
            <a:avLst/>
          </a:prstGeom>
          <a:noFill/>
        </p:spPr>
      </p:pic>
      <p:sp>
        <p:nvSpPr>
          <p:cNvPr id="295" name="文字方塊 41"/>
          <p:cNvSpPr txBox="1">
            <a:spLocks noChangeArrowheads="1"/>
          </p:cNvSpPr>
          <p:nvPr/>
        </p:nvSpPr>
        <p:spPr bwMode="auto">
          <a:xfrm>
            <a:off x="6001227" y="6309321"/>
            <a:ext cx="10438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Leased Line</a:t>
            </a:r>
            <a:endParaRPr kumimoji="0" lang="zh-TW" altLang="en-US"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17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3448" y="2707041"/>
            <a:ext cx="1080120" cy="614469"/>
          </a:xfrm>
          <a:prstGeom prst="rect">
            <a:avLst/>
          </a:prstGeom>
          <a:noFill/>
        </p:spPr>
      </p:pic>
      <p:pic>
        <p:nvPicPr>
          <p:cNvPr id="318" name="Picture 11" descr="D:\NP_ICON_圖示\jpg\n_icon-05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17424" y="3067080"/>
            <a:ext cx="466068" cy="473968"/>
          </a:xfrm>
          <a:prstGeom prst="rect">
            <a:avLst/>
          </a:prstGeom>
          <a:noFill/>
        </p:spPr>
      </p:pic>
      <p:sp>
        <p:nvSpPr>
          <p:cNvPr id="35863" name="文字方塊 207"/>
          <p:cNvSpPr txBox="1">
            <a:spLocks noChangeArrowheads="1"/>
          </p:cNvSpPr>
          <p:nvPr/>
        </p:nvSpPr>
        <p:spPr bwMode="auto">
          <a:xfrm>
            <a:off x="9582786" y="2556489"/>
            <a:ext cx="93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Remote Site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 descr="D:\NP_ICON_圖示\jpg\人物-08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262765" y="2708920"/>
            <a:ext cx="512763" cy="512762"/>
          </a:xfrm>
          <a:prstGeom prst="rect">
            <a:avLst/>
          </a:prstGeom>
          <a:noFill/>
        </p:spPr>
      </p:pic>
      <p:sp>
        <p:nvSpPr>
          <p:cNvPr id="319" name="文字方塊 52"/>
          <p:cNvSpPr txBox="1">
            <a:spLocks noChangeArrowheads="1"/>
          </p:cNvSpPr>
          <p:nvPr/>
        </p:nvSpPr>
        <p:spPr bwMode="auto">
          <a:xfrm>
            <a:off x="1244273" y="4085353"/>
            <a:ext cx="12470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Research Center</a:t>
            </a:r>
            <a:endParaRPr kumimoji="0"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20" name="Picture 55" descr="Corporate Office 3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5" y="3315873"/>
            <a:ext cx="228204" cy="37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55" descr="Corporate Office 3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10" y="3933057"/>
            <a:ext cx="228204" cy="37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" name="Picture 12" descr="D:\NP_ICON_圖示\jpg\n_icon-07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036535" y="5949280"/>
            <a:ext cx="395071" cy="504056"/>
          </a:xfrm>
          <a:prstGeom prst="rect">
            <a:avLst/>
          </a:prstGeom>
          <a:noFill/>
        </p:spPr>
      </p:pic>
      <p:pic>
        <p:nvPicPr>
          <p:cNvPr id="354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093081" y="4581128"/>
            <a:ext cx="288032" cy="2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093081" y="5261958"/>
            <a:ext cx="288032" cy="2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093081" y="5901718"/>
            <a:ext cx="288032" cy="2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092" y="3429001"/>
            <a:ext cx="1080120" cy="614469"/>
          </a:xfrm>
          <a:prstGeom prst="rect">
            <a:avLst/>
          </a:prstGeom>
          <a:noFill/>
        </p:spPr>
      </p:pic>
      <p:pic>
        <p:nvPicPr>
          <p:cNvPr id="21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6140" y="3717032"/>
            <a:ext cx="7794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" name="文字方塊 30"/>
          <p:cNvSpPr txBox="1">
            <a:spLocks noChangeArrowheads="1"/>
          </p:cNvSpPr>
          <p:nvPr/>
        </p:nvSpPr>
        <p:spPr bwMode="auto">
          <a:xfrm>
            <a:off x="995982" y="320467"/>
            <a:ext cx="1601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dist" eaLnBrk="1" hangingPunct="1">
              <a:defRPr/>
            </a:pPr>
            <a:r>
              <a:rPr kumimoji="0" lang="en-US" altLang="zh-TW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dobe Gothic Std B" pitchFamily="34" charset="-128"/>
              </a:rPr>
              <a:t>N-Cloud</a:t>
            </a:r>
          </a:p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  <a:latin typeface="+mj-lt"/>
                <a:ea typeface="標楷體" pitchFamily="65" charset="-120"/>
              </a:rPr>
              <a:t>-Central Operation</a:t>
            </a:r>
          </a:p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  <a:latin typeface="+mj-lt"/>
                <a:ea typeface="標楷體" pitchFamily="65" charset="-120"/>
              </a:rPr>
              <a:t>-Security Response</a:t>
            </a:r>
          </a:p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  <a:latin typeface="+mj-lt"/>
                <a:ea typeface="標楷體" pitchFamily="65" charset="-120"/>
              </a:rPr>
              <a:t>-Reporting </a:t>
            </a:r>
          </a:p>
        </p:txBody>
      </p:sp>
      <p:grpSp>
        <p:nvGrpSpPr>
          <p:cNvPr id="7" name="群組 425"/>
          <p:cNvGrpSpPr/>
          <p:nvPr/>
        </p:nvGrpSpPr>
        <p:grpSpPr>
          <a:xfrm>
            <a:off x="1585156" y="1112159"/>
            <a:ext cx="1809402" cy="1152525"/>
            <a:chOff x="179512" y="1007887"/>
            <a:chExt cx="1809402" cy="1152525"/>
          </a:xfrm>
        </p:grpSpPr>
        <p:pic>
          <p:nvPicPr>
            <p:cNvPr id="166" name="Picture 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89" y="1007887"/>
              <a:ext cx="1584325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" name="矩形 166"/>
            <p:cNvSpPr/>
            <p:nvPr/>
          </p:nvSpPr>
          <p:spPr>
            <a:xfrm>
              <a:off x="395536" y="1539102"/>
              <a:ext cx="648072" cy="5040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8" name="矩形 167"/>
            <p:cNvSpPr/>
            <p:nvPr/>
          </p:nvSpPr>
          <p:spPr>
            <a:xfrm>
              <a:off x="179512" y="1268760"/>
              <a:ext cx="648072" cy="5040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9" name="Picture 5" descr="D:\NP_ICON_圖示\jpg\icon_-04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02846" y="1166060"/>
            <a:ext cx="1008112" cy="1053844"/>
          </a:xfrm>
          <a:prstGeom prst="rect">
            <a:avLst/>
          </a:prstGeom>
          <a:noFill/>
        </p:spPr>
      </p:pic>
      <p:sp>
        <p:nvSpPr>
          <p:cNvPr id="170" name="文字方塊 249"/>
          <p:cNvSpPr txBox="1">
            <a:spLocks noChangeArrowheads="1"/>
          </p:cNvSpPr>
          <p:nvPr/>
        </p:nvSpPr>
        <p:spPr bwMode="auto">
          <a:xfrm>
            <a:off x="4582244" y="980729"/>
            <a:ext cx="148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HP 5120 L2 Switch</a:t>
            </a:r>
          </a:p>
        </p:txBody>
      </p:sp>
      <p:sp>
        <p:nvSpPr>
          <p:cNvPr id="171" name="文字方塊 249"/>
          <p:cNvSpPr txBox="1">
            <a:spLocks noChangeArrowheads="1"/>
          </p:cNvSpPr>
          <p:nvPr/>
        </p:nvSpPr>
        <p:spPr bwMode="auto">
          <a:xfrm>
            <a:off x="7750597" y="1916833"/>
            <a:ext cx="12827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HP 6604 Router</a:t>
            </a:r>
          </a:p>
        </p:txBody>
      </p:sp>
      <p:pic>
        <p:nvPicPr>
          <p:cNvPr id="172" name="Picture 2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3" y="1412777"/>
            <a:ext cx="392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AutoShape 4" descr="data:image/jpeg;base64,/9j/4AAQSkZJRgABAQAAAQABAAD/2wCEAAkGBhQQDxAUDxQVFBQQFRIUEBcVFBQQFRAVFhgWFRYVFBcXGyYfGBklGhYUIS8gIycpLS0sFR8xQTAqNSgrLCoBCQoKDgwOGg8PGiolHyU1KjUyMiwqNS4vLzIsNTQsLDIsNDUsKi80LCwsLCwsLiwsLCwsLCwpLCwsLCwsLCksLP/AABEIAH4BkAMBIgACEQEDEQH/xAAcAAEBAQACAwEAAAAAAAAAAAAABwYEBQEDCAL/xABQEAACAQMCAgQICAsHAgQHAAABAgMABBESIQUGBxMxQRciUVRhc5PRFBYyNHFygbIjMzVCUlORobPC0hVikqKxwdMldCaDlLQkNkNGY4Tw/8QAGgEBAAMBAQEAAAAAAAAAAAAAAAEDBAUCBv/EADERAAICAgAEBAQGAgMBAAAAAAABAgMEERIUIVIFEzFBMmFxoSM0UYGx4SJikcHRFf/aAAwDAQACEQMRAD8AuNKUoBSlKAUpSgFKUoBSlKAUpSgFKUoBSlKAUpSgFKUoBSlKAUpSgFKUoBSlKAUpSgFKUoBSlKAUpSgFKUoBSlKAUpSgFKUoBSlKAUpSgFKUoBSlKAUpSgFKUoBSlKAUpSgFeM14JrFTcankmTTIV6wQvDGq5yshYjPikMQi6jkjvxjGa8Smol1VLs3r2NvSuHwq8MsQZgAwLo4G41IxRtOe7KnFcyva6lTWnpilKUIFKUoBSlKAUpSgFKUoBSlKAUpSgFKUoBSlKAUpSgFKUoBSlKAUpSgFKUoBSlKAUpSgFKUoBSlKAViObOdZrS6MUSxlQitlwxOWz5GHkFbepR0jfP29XH/vVN0nGO0dPwuqFt/DNbWme/wnXP6EP+GT/kp4Trn9CD/DJ/yV6eVeSxewtI0pTS5QAKGzgKcnJ/vV3XgrT9e3s199Z15rW0diyXh1cnCSW18mdX4Trn9CH/DJ/wAlbflPi73VqssgUMzOCFBA8ViB2k1JeMcP+D3EsWdXVtpzjGe/s+2qb0dfk9Pry/fNe6Zyc9NmfxPHohjxsqiltr/jTNBeXIijkc7iNWc47SFBJx+yp74U5f1Ef+NvdW54980ufUzfcaofXq+co60VeE4tV6k7I71o2/hTl/UR/wCNvdTwpy/qI/8AG3urE0rN50/1O1/83F7Pu/8A03ln0nO0kavCmlmVThzkZOMjIx31o5eVt26uUojlDjSGaPQSy9UxPiYLMRscZ8m1Sax/HResj+8KvFaaW5p8RxPE6oYs4+StbX1/nZ6bS1WJFRBhV2HefKST3knfPpr3UpWk4TexSuBxrjUVnC0s7aUXA2GosTsFUDtJrDSdNUWTptpSO4l0Un6QM4/bV1dFlnWKKp3Qr6SZSKVNfDXH5tJ7RPdTw1x+bSe0T3VZyl3aV83T3FKpWd5d51iu7SW4YGFIWZZNbAgaVVs5Hdhh9tZ696ZoFciKGWRR2MSserc7gHJx2duDv2Cq40WSbil6Ht31pJt+pQ6VNfDXH5tJ7RPdTw1x+bSe0T3VZyl3aeOap7ilUrB8J6X7aV9MyPADjSzYkXP97TuvdvjH0V2nOHPI4c0WqB5FlDYZWVVBH5u++cb+/fFbosUuFrqe1fW48SfQ1FKmy9NcWRm2kx3+Oh2/ZW94VxaO6hSWFtSONj3g94I7iDsRUWUzr6yRMLoWdIs5lKxXMnSjBZzmFUeZ02k0lVVD+jk9p8u23lznHCsOl5ZpUjS0mZnOAEZHY7EnA2ycAntHZXtY1rjxa6Hl5FafDvqUKldJzHzdBYKpuC2XzoRRqZ8YzjOBjcbkjtrIHprj82k9onurzDHssW4omd9cHqTKVSpr4a4/NpPaJ7qeGuPzaT2ie6rOUu7TxzVPcUqldVwHj63Vmlzp6tXDkhiDpCMykkj6pNZO/wCmW3RysMUkqj8/KxhvSoO+PpA+iqo0zm3GK9CyV0IpNv1KDSpr4a4/NpPaJ7qeGuPzaT2ie6reUu7Svmqe4pVKn1h0y27uBNFJEpx42VkC+lgN8fQDWm5n5oWxtROUMilkUBWAzqyQQT3bVXKiyLUWurLI3QknJP0O7pU18Ncfm0ntE91PDXH5tJ7RPdVnKXdpXzdPcUqlTXw1x+bSe0T3VzeFdMFtK+mZHgB7GOJFz/e07r9OCPoqHi3Jb4SVk1N64je0rrOYuOCztZZypcR6fFBAJ1MqbE/Wz9lYjw1x+bSe0T3V4rossW4o9TvhW9SZSqVNfDXH5tJ7RPdTw1x+bSe0T3VZyl3aeObp7ilGsxcdIFuk/VKskmDgsigrnJHi5IL7gjxQdwQMmuksemO3kfTNFJEp/PyJAv0hd8ekA/RXH/sG4hlUCF5uqFssQVh8HuVieRgZyWGhvGRgSDhkJ3BqFQ4P8RaPSujP4HsottcrIivGQyuAysNwwO4Ir211nLvCzbW0cTEMy62cjs1OzSMFz+aCxA9AFdnWd+vQuQqUdI3z9vVx/wA1VepR0jfP29XH/NWfI+A7Hg/5n9mafox+Zyeub7kda+sh0Y/M5PXN9yOteTXur4EZc/8AMz+pGeb/AJ/dfX/2FUDo6P8A09Pry/fNT/m/5/dfX/2FdRmsanwTbPprMXmsWEN69H6b9v2Lfx3e0ucZ3hl7v7jVD685rxUW2cfsWYOFyikuLe/lr/tilK81SdE91j+Oi9ZH94VeKg9j+Oi9ZH94VeK243oz5fxz44fRilKVqPnyTdNF8/XW0WfECNJjfdixUEjs2AOPrN5azXJfJp4k0wEoi6kId0MmrWWHcwx8n99d70z/ADy39SfvtWEtrh0JMTOpIwSjMpI9Ok9nZXex03jpRemcO9pXtyW0UjwJt52vsD/yV48Cbedr7A/8lYH+1Ln9bP7WX30/tO5/Wz+1l99PLv7/ALIeZR2fc3vNPLZ4bwV4hKX625RnIXqwQV2XGTt+DU9vaKxPK3Avh13HBq0B9RZsZwqgscDvO2Ptrc81l/i7ZmYszloCxf5W4cjPl2IGTvtWe6LPyrD9Sb7hrxVOSpnLfXqe7Ixd0I66dDU+BOPzmT2a++vB6FExtcv6Pwa/1VS80zXO5y7uOhylPafMVxAUd0bGUZkbvGVJU/ZkVcOTIVveDwLdDrFdZEbUSSQkjopyTkNgDcdndiotxY//ABNx66b77VbOi/8AJNt9M/8AGkrfnP8ACjL32YMJfiSXtolHOPKL8PnKkM0LH8DIR8oYzpYjbWN9u/Gfo4fB+Zri0WRbaVkEo8cDB37NQyDpbHeN/wBgxUOlnj0KWptiNUs2llGPxShvxhPcdmA8u/dUbq/Hk7qvxF/ZTkRVVn+D/o/YBZtsszHbtZmYn9pJP+tWvo85HFlGJZhm4kBz/wDiQ4OgenYEny7d28x5F4tFa38UtwPEGpdX6pm2Eh9AGr9ua+gFbyVlz7ZLUF6GnBqi9zfqQzpRcnis+SThYQMnOB1anA8gySftNezkbkD+0Y5ZHkMaxsEXSoYs2NTZBOwAKftPkr09J/5VuPoh/hJW46GfmM//AHDfw4qtnZKvGi4/IrhCM8hqXzOH4FI/OZPZr76eBSPzmT2a++qVmma53N3dx0OUp7TDc2cM+AcBkhidiECIWOAWEkw1g47jrYY8hqPWVv1ksadnWOiZ8mpguf31b+lH8lXH1oP4qVF+BKTd2oAJPXwbDf8A+otdDDk/KlL32/4MGWl5sY+2kUnwKR+cyezX308CkfnMns099UrNCa5/OXdxv5SntPmri9h8HuJ4s6upkkjzjGrSxXOO7srXz3TSctJrYtougi5OdKjOF+gZ28g27AKzXNv5Qvf+4n++1d//APbX/wC5XVse41t/qjlVrUppfozNcB4Sbu6ggB09a4XV26Rgsxx3nAO1UfwKR+cyezX31iuj78q2f12/hvX0BWfMvsrmlF+xpw6IWQbkiaeBSPzmT2a++pfe23VSypnPVu6Z7M6WK5x3dlfTVfNnHPndz6+f+I1ThXTsbUns85lMK0uFFGkuzLyrlu1VSPtzkR3Cov7gKm/CeGtc3EMKfKlcKMnGM9p+wAn7KoUH/wAqP9Y/+7FZDkL8qWXrP5Wqyl8MLGvZsruXFKtP9EbjwKR+cyezX308CkfnL+zX31S68Gubzd3cdLlKe0+bON8O+DXM8OrV1LsgbGNWD247qsPRPetLw4BznqpHjQkknQArAb+TUQPQBUq50/KV766T/Wqb0O/k9/Xyfcjrflvix038jBirV7S+Zu6UpXGOwKk/SN8/b1cf81VipR0jfP29XH/NVGR8B1/B/wAz+zNP0Y/M5PXN9yOtfish0Y/M5PXN9yOthXur4EZc/wDMz+pw5+DQOxZ4YmY9paNGJ+kkZr1/F+283h9lH7q5skgUZYgAdpJwB9tcT+3IP18PtU99eml7lEZWtf4tn5+L9t5vD7KP3U+L9t5vD7KP3V+v7bg/Xxe1T31yYLlXGUZWHlUhh+0U1Elytj6t/c6+55VtZBhoIx9VAhH2rip5zjyh8DIkiJMLnAzuY27cE947cGqxWd5+UHh0+e7qyPQesQVXbXFxZswMy2u6MeJtNpafzJTY/jovWR/eFXioPY/jovWR/eFXiq8b0Zt8c+OH0YpSlaj58j3TN88t/Un77VyuhRfwt79SD/WSqRxHgMFwQbiGOUr8kuisR9BIrzw3gkFtq+DxRxa8atCBNWOzOO3tP7a28yvI8rXUx8u/O8zZzcUxXmlYjYZbpF5fe8sWWEapI2WRB+ljIZR6dJOPSAPTUNPWQSb64pIz/ejdD+4g19N1x7mwjlGJURx24dVcZ8uCPSa24+W6o8LW0Y78VWviT0z54+NN351ce3l/qp8abvzq49vL/VV/+L9t5vD7KP8App8X7bzeH2Uf9NaOer7CjkrO8+eOF8MkuZVigUszHu3Cj9Jsdijy1XuKcci4HYxW8Z62YKerU95YlmlkAPipqJwO/sHeRtILVY1CxqqqOwKAoH2CuFfctW07654IpHwBqdFY4HYMn6TVFmUrZLiX+K9i2vFdUXwvq/c+d7++knkeWZi7ucsx7/cANgOwAVvuVuin4RamS6Z4nkH4FQB4i7EO6nc538Xbb09lEj5OslYMtrACpBUiJcgjcEbV2+K925zaSrWjzVhJPdj2fNXFeFSWszxTKVdDv2HIO4IIyCCMVtejfnowSC3u5PwDD8Ezn8Sw7F1HsQgY32Bx2AmqjxDl+3uGDXEMcpUYUuofSO3Az2b1xfiVY+aQeyT3VM8yFkOGcSIYk658UJE36V+AOLkXUYLxTImplywRlGMkjsUrpwfQaxVnxeaEEQzSRhjlhHI8YJ7MkKRmvpVYwAANgBgAbADyVwfi/bfqIfZR/wBNRVmqMOCUd6Jtw3KfFF6ID8abvzq4/wDUS/1V4+NN351cf+ol/qq//F+283h9lH/TT4v23m8Pso/6as56vsK+Ss7zI2NnLxLl5ULl5XVirO27tFMxUMx8oQDJ/b31I54ZLeXS4eKSMg4OY3QjcEd4+kV9LQwKihUAVV2UKAoA8gA2Ffi5sI5RiVEcDcB1VwO3yj0n9tUU5flt9OjZdbieYl16o+d/jTd+dXHt5f6qfGi786uPby/1Vf8A4v23m8Pso/6afF+283h9lH/TV/PV9hTyVnefOttbyXEmmNWlkck4GXdj2knvPfuapHNfAPgXAIoT8vro3l+u+okDfsGy+nTnvqmW9mkYxGqoBnAVQg33OwFeLyxSZGSVQ6NjUrDUrY33FU2ZrnKPTSTLa8PgjLr1ZBuj78q2f12/hvX0BXV2fLFrC4eG3ijdc4ZUVWGRg4IHkNdpVOTcrpcSRdjUuqOmzxXzXxw//F3Pr5/4jV9KYrhz8GgkbU8MTMe0tGjE/aRU416pbbW9kZNDuSSetE3gP/hR/rH/AN2KyPIf5UsvWfytV8ayQxmMqvVldJTSNOnGNOOzGO6uDa8q2kTq8VvEjr8llRVZdsbEegmrYZSUZpr139yuWK3KL36a+x2teDShrAbj5450P/Ur310n+tU3odP/AE9/+4k+5FWvuODwyNqkiidj2lo0Yn7SM1yLe3WNQsaqqjsCgKB9AG1bbcpTqVev0MVWM4WOez2UpSsRtFSjpG+ft6uP+aqvUn6Rvn7erj/mqjI+A6/g/wCZ/Zmo6Mfmcnrm+5HWvNZDox+Zyeub7kda+vdXwIy5/wCZn9SUc+ccaa5eIH8HCdIUdjMPlMfKc7fZWYrsOYDm8ufXS/eNb/kHhcUlijSRRu2uTdkVjsxxuRWPhdk2j6d3wwsaEkunT7rZMMV2PBOOSWkoeMnGfHXPiuO8EeX01S+auEQpY3LJDErCNiCI0BB8oIG1SNu+vM4OtrqWY2TDOrluPT06l7hkDKGHYwBH0EZFdHz5+Tp//L/iJXbcM/EQ+rT7orqefPydcf8Al/xErfP4WfI4y1kQX+y/kk9j+Oi9ZH94VeKg9j+Oi9ZH94VeKoxvRnX8c+OH0YpSlaj54y3Pv9pdVCeEaC4c9crdXllxtp6zxcZzncHcVw+HdIyRRqvGFFjcfoMdSyj9ZHp1ELnI8bvGMmv1zz0hnhs1vCltJcSXCsyBW09hAwMKxY+gDyV0XOKpdcJubniNrDbXgidbdXkSSYJkFSDsQcltu0b+XFAd9xbpQtEtLia0kjumtwjNGr6G0s6x6jkZCguN8VOYOcLuXiScQHwdVMYVLd+JQxqFK48ZS2Qdy2CoIP0V2ktzZDllo4ntzcmziaZUMfXbPEW16fG2Yr2+isVwq4hESZn4cCFUFX4dPO+cY8dxD4zeUgnehJY+jnnyTihuuthSIW7IqlJOtDFteRnGDjSNxsc1tqi3RPzRaWJeAzddNe3CBBBDMFXOFGesVcDJJwAcAVaaEGV56TiWmBuEtHlGYzI4TMo20gFxjGxyMg7jeur430pCxtI2vbaSK7kV9MGzKSh0lutGV0Zwf0sHs7CfzzJ0r/Bb57OKzmuJU0fIONRZQ3iqFYkYYb/TXN+OFq8UZ4ukFrKG1pBO8c8kYHyJMAZQnu2B2oDAcD6SeI25mE6wSNLIZD8Iu44TFkD8GiNJlFGPk42ya7QdLV8zKqQWLO7BUUX0LFmOwAHWdpO1Yrg17YNDxKW7MJu5ZmezWZZnTxiXJYJtgliN/JXNmvOHfCuCtEbZCkpk4g0CTJEulkdBiXcjAI+nPZQkuXLdzcyWyNfRJDM2S0aNrCDPi5OT42MZ3Ndm1dHwfnezvJeqtZ1lkClyFDfJBAJyRjtYbemu8NCCX8Z6QOLWsczzcNjSOI7ydbqQDVpB2OWySvZXO5LueLXk1vd3MkEdpJGWWGMZMiuuUO4JBzpOS3oxuazXSBy1dWtjcSXnFpJRK2EgKaFmJcEIAXOABvgDA012PRjwJ5o7SePis0kcATrbVSQsTBdoWy2yD6u4G1CTRv0oQRX8tpdRywFHCRyspaOXIGDkDKg5GDuN9yK4XLnM1xLzDxG1kfMEMeYk0qAhBiwQcZydbZya8cEueOQz6LyCK6haTHWLJFC0alvlqBjKgb4K59NcLldv/FfFh5YV/d8HoCn16by8SGN5JWCJGpZ2Y4CqNyTXtzXF4rDE8Eq3QQwlW67rMBNHfqJ2A9NCCYc9dLMZayHDLoAdcDdERsCIwV2PWJ8nBfs32rZz9JXD0gWc3KGN3MalQ7nWAGIKquoYBBOR3jy1LOfOK8MFxw4cNSJxBPruFghH4RdUeEzpAkJwwxk9vprcz30LcNluJuEBBA+baCWOFXmZtK6wgXxT5RgkhO/ahJneY+lhDxWwa0uz8DXHwsCNwpyx1alZNTeLjGBtW64R0mWF3cJBbzF5JM6B1Uyg4Usd2QY2B7amXFrW8e5tr5uDrDBZqzSRAxIsiAFiXBAxgeVT2dlULo04lHe27XS2MVqdbRo0ap+FQYyQwUHGrI8mVoDaV0/NXHWsrZpkgkuNBGpI8agu+X37htnAPbXcUoQfP/MXS7eXxWGBBaxyHBxIEkkXsI699KoO0ZAH091djzV0n3fwXqFjt4Ou0xI8V/HdSRgYzkxsdORtrJHae+vz01zIOLWYYxoqwAs0sZmjAaST5SKCWHinYDvrIcduYXa26qa0YLIC/wAHsJLcRrkZaQMoMqjfxfR6aElK5O5zvs2doVtJjlUkkPEIppnQbu+lWJJChvL2D6aqoqHcscxWttfQytc27jxk0wcJe3kcuNIAbQNIyR2HJ7Mb1cc0IPNYXpi45PZ8OWS0kMT9fGrMoUnSVc48YHvArdVPOnRc8Hb0TQn7w/3oDIca49xS1eBWvbh+viSRWW1gVPGAbQjOw1kZGcdmRXXJztxRpJI1ubotHp1AW1szDUMjKhtvsJrQdKXDHe14RKImaO2hZrhxHHKsS6IMB1kIU5IOzHBqd8PiSQtmPU10zJbLHb2MhYjYDqy4MLH+6BnuzQk2dzzHxaPhst58MlCJIsemW1hjZ9R06o2BYEA/vBqx8uzvJZ2rzHMjwwtIcAZdkUscDYbk1KeYeFvbcnxRyxmKQOhkUjDAtOzZYeUgiqzwIYtLbH6mL7i0IOdSlKAVKOkb5+3q4/5qq9Tjnnl64mvC8MTOpRBlcdozkbmqL03DodXwmcYZG5PXR+p1/K/OvwKFozFr1OXzr04yFGPkn9H99dz4VB5ufaj+ist8ULzzeT/L76fFC883k/y++synYlpfwd2zGwbJOcmtv/b+zr+IXXWzSyY09Y7PjOcaiTjNVHo6/J6fXl++an3xQvPN5P8AL76pPJPDpILKNJl0tl2I7SAzEjOO/Fe6E+PbRl8WsqeOoQkn1Xo9+zPdzf8AMLr1bVGDVv5gsmntZ40xqkRlXOwyezNSj4oXnm8n+X31ORFtrSPHg11cK5KUkuvuzW2nSXCkaKYpfFVV/M7gB5a4PMfPsV1ayRLHIpfRgtpwMMrb4PoroPiheebyf5ffT4oXnm8n+X314dljWtfY1RxMGM1NSW11+L+zrrH8dF6yP7wq8VHbTlO7EsZNu4AdCfk7AMCT21Yqux00ns53jVkJzhwtPo/RilKVpOCdXx/mK3sYxJdyLGpOlMgszHGcKqgknA7qw9nw3hnMF3JcGG5fqUSPW+qGCTBbATS2osM7jbtG1brjnLdvfKi3cSyrG2tA2RhsY7iO49nYa97cMj6gwBAsRRo9CDqwEYEELpxp2J7KAmfPnDuHw8PvoLIQQyQi3+EskRkcI8o0xs65Ooso2J7BvjINdJaXtxCjxQ8Um1W9ol0I4bCJFMOhHGGcjx9DKd/SM5re8F6KLS2gvYCZJYr0x6w7AMojJZQGQA/KJOe2u++KtuJJpFTTJNALZ2VmB6oDAVd/FOMbjfxR5KEkq5H49Pc8bt1M7TL1UkjvNZwW0xXSfFyoZsZ0HUG3q2VOOQOi6Xh97Jc3FwJiUaKMAMSwYr4zs3fhAMDP07VR6EHHu7iOFXllZY1UeO7EKAo/SY92/wC+pdxm24bdWvFOJW8Ek8g1oryLIY2k0rGJIkbYqMqSSNtJ7K3fOPKEfE4EhmeRFWRJPwZALaQw0nIIxhj9Bwe6u04dw2O3hjigQJHGoVFHYAP9T6e/JoD5/wCHTXUfDI4LWwu1uFmMpuBb6xIp1AIQ0ZJXSV23GVzXq4xxGOW9slvLG4HVQMtzH1SwT3TFXxKFjVcAHBz3BT219E3dsJI3Q5AkVkJBIIDAg4I7DvWA5D6KmsLo3N1cfCJQpSLZvFB2LMzEknTsB2DJ7aEnZdHPI9tZRdfAswe6RSfhGkSxIfGERCgAd2fKQPJWwmQlWAJUkEAjGVJHaM7ZFfulCCG83dG9zFb315xO6Ny0KKLbBbJLSKupwQAgAJ8RcjJznbB77gXJRl4RaTcLZbW7nt4Ummy6dYmxk2TI1kqPHxnt3Ga33NfARf2U9sW0dcoAbGrSQwYHGRkZUbZr28u8GFnaW9urFhBGqaiMFsDc47snO1AYiLoc1qPhXEb2V/ziJdK59AbUf31NzybOeLX1rw+aTrLdSys0pjeZR1eVLrjfL9+3i19IVkuEci/B+L3d/wBZkXKaVj04KE6NZLZ3GUGNvzjQk9vR1yxLYWQjuXMk0jtLLljIEZgo0Bj24CjJ7yTXccf4ZFc200NztFKumTxurwMg/K7twK7CuFxrhEd3bzQTDMcylG8oz2EeQg4I9IFCCTc4cHsrS94LbWCRh/hUby6TrkK64gpkckk58YjJ7jVH5z4fZ3Fo8fEGRIj4wZ3WMxsM4dC35w3+nJG+TXUcq9Elnw+cTR9ZLIuerMpQiMnYlVRVGrGdzntpzr0V2/E545neSJ1ARymk9YgOQPG+SRk7jy9hoCN8S50n6l7A3RnsxIq9cEPWtCp+SNZBK9+lv0MZ01ceT+Z+HvbwxWU8YWJVRI2YRyDA/ORsEnynvOa/cfR3ZLZNaCAdU27HtkLgYEmvt1juPd2YxtWW4b0CWkcoaeWWdAciMhY1b0OV3I+jFCSn1keep+KaoE4SkeG1GaVzH4hGAow57NycgHs7u/WRoFACjAAAAGwAGwAryRQgkT8IvJ5rc3PFbIzy5SAR20Fy+MF2CtoBA8UnOw27a63mfl69g4nwqOTiJklmMqwSCFY/g3yQcIuzBtWPsra8m9FMXDrya4D9YW1C3Upp6hWO+Tk6mx4udts+Wuw4/wAkfCuJWF51mkWedSac9ZvqXBztud9uyhJheaBxSwMYl41GDKGMYkjEOrTjPjCJlHaPlEdtfro/j4ve3cU1zdSG0hYszLLEY7gqSOrXqdnGob52GD34qi81cmW/ElhW6DEQvrXQ2gnIwVJxnSds4wfFG9dtw/h8dvEkUCBI4xpRVGAo/wD7voQe8VPenV8cHYfpTQj7x/2qh1lukXlB+KWawRyLGRKkhLKWBADKRsf72fsoDFc3i8tkU3N9i3uCkVrbRWSXjuAqkIyyALq2zu257PIM9zbZvw+CN/hyrdOIXFutlb2tzGrb5LwklcYxsd8EVQjyXxRsauMNkdmm0iGP31xrjo2vpHR5OKa3j+Q7WUDunf4rE5X7KEmc524BxCLhN9LxK8+EAi2WGNV0quZ4iXYaVw2NsD9I71WuANm0tj5YYfuLWD430b8SuoHgm4qJI306le1Vc6WDKdStnYgH7KofDrTqoYo856pETOMZ0qFzj7KEHIpSlAKUpQClKUApSlAKUpQClKUApSlAKU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5" name="文字方塊 49"/>
          <p:cNvSpPr txBox="1">
            <a:spLocks noChangeArrowheads="1"/>
          </p:cNvSpPr>
          <p:nvPr/>
        </p:nvSpPr>
        <p:spPr bwMode="auto">
          <a:xfrm>
            <a:off x="1798582" y="5332254"/>
            <a:ext cx="10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E-Learning</a:t>
            </a:r>
            <a:endParaRPr kumimoji="0"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94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雲朵形 150"/>
          <p:cNvSpPr/>
          <p:nvPr/>
        </p:nvSpPr>
        <p:spPr>
          <a:xfrm>
            <a:off x="-89071" y="265905"/>
            <a:ext cx="4034589" cy="2052438"/>
          </a:xfrm>
          <a:prstGeom prst="cloud">
            <a:avLst/>
          </a:prstGeom>
          <a:solidFill>
            <a:schemeClr val="bg1"/>
          </a:solidFill>
          <a:ln>
            <a:solidFill>
              <a:schemeClr val="accent3">
                <a:lumMod val="95000"/>
              </a:schemeClr>
            </a:solidFill>
          </a:ln>
          <a:effectLst>
            <a:outerShdw blurRad="635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altLang="ko-KR" sz="1200" b="1" dirty="0">
              <a:solidFill>
                <a:schemeClr val="tx1"/>
              </a:solidFill>
              <a:ea typeface="微軟正黑體" pitchFamily="34" charset="-120"/>
            </a:endParaRPr>
          </a:p>
        </p:txBody>
      </p:sp>
      <p:cxnSp>
        <p:nvCxnSpPr>
          <p:cNvPr id="250" name="直線接點 249"/>
          <p:cNvCxnSpPr/>
          <p:nvPr/>
        </p:nvCxnSpPr>
        <p:spPr bwMode="auto">
          <a:xfrm flipV="1">
            <a:off x="6598468" y="5702300"/>
            <a:ext cx="62682" cy="53501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接點 250"/>
          <p:cNvCxnSpPr/>
          <p:nvPr/>
        </p:nvCxnSpPr>
        <p:spPr bwMode="auto">
          <a:xfrm flipV="1">
            <a:off x="6598469" y="5661250"/>
            <a:ext cx="216025" cy="57606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接點 251"/>
          <p:cNvCxnSpPr/>
          <p:nvPr/>
        </p:nvCxnSpPr>
        <p:spPr bwMode="auto">
          <a:xfrm flipH="1" flipV="1">
            <a:off x="6238430" y="5733256"/>
            <a:ext cx="144015" cy="50405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接點 252"/>
          <p:cNvCxnSpPr/>
          <p:nvPr/>
        </p:nvCxnSpPr>
        <p:spPr bwMode="auto">
          <a:xfrm flipH="1" flipV="1">
            <a:off x="6022404" y="5733256"/>
            <a:ext cx="432048" cy="57606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接點 253"/>
          <p:cNvCxnSpPr/>
          <p:nvPr/>
        </p:nvCxnSpPr>
        <p:spPr bwMode="auto">
          <a:xfrm flipH="1" flipV="1">
            <a:off x="5662364" y="5733256"/>
            <a:ext cx="792088" cy="50405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接點 254"/>
          <p:cNvCxnSpPr/>
          <p:nvPr/>
        </p:nvCxnSpPr>
        <p:spPr bwMode="auto">
          <a:xfrm flipV="1">
            <a:off x="6598468" y="5733256"/>
            <a:ext cx="360040" cy="50405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接點 204"/>
          <p:cNvCxnSpPr/>
          <p:nvPr/>
        </p:nvCxnSpPr>
        <p:spPr>
          <a:xfrm flipH="1">
            <a:off x="6907214" y="3356992"/>
            <a:ext cx="1635470" cy="56730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94" name="Line 140"/>
          <p:cNvSpPr>
            <a:spLocks noChangeShapeType="1"/>
          </p:cNvSpPr>
          <p:nvPr/>
        </p:nvSpPr>
        <p:spPr bwMode="auto">
          <a:xfrm>
            <a:off x="6958013" y="4117976"/>
            <a:ext cx="412750" cy="265113"/>
          </a:xfrm>
          <a:prstGeom prst="line">
            <a:avLst/>
          </a:prstGeom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270" name="Line 140"/>
          <p:cNvSpPr>
            <a:spLocks noChangeShapeType="1"/>
          </p:cNvSpPr>
          <p:nvPr/>
        </p:nvSpPr>
        <p:spPr bwMode="auto">
          <a:xfrm>
            <a:off x="6990557" y="4125914"/>
            <a:ext cx="616023" cy="95174"/>
          </a:xfrm>
          <a:prstGeom prst="line">
            <a:avLst/>
          </a:prstGeom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cxnSp>
        <p:nvCxnSpPr>
          <p:cNvPr id="359" name="直線接點 358"/>
          <p:cNvCxnSpPr/>
          <p:nvPr/>
        </p:nvCxnSpPr>
        <p:spPr>
          <a:xfrm flipH="1">
            <a:off x="7318550" y="1628801"/>
            <a:ext cx="648071" cy="37926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接點 368"/>
          <p:cNvCxnSpPr/>
          <p:nvPr/>
        </p:nvCxnSpPr>
        <p:spPr>
          <a:xfrm flipH="1">
            <a:off x="6238428" y="1628800"/>
            <a:ext cx="1656184" cy="43204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線接點 355"/>
          <p:cNvCxnSpPr/>
          <p:nvPr/>
        </p:nvCxnSpPr>
        <p:spPr>
          <a:xfrm flipH="1">
            <a:off x="6958508" y="2132856"/>
            <a:ext cx="288032" cy="122413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接點 364"/>
          <p:cNvCxnSpPr/>
          <p:nvPr/>
        </p:nvCxnSpPr>
        <p:spPr>
          <a:xfrm flipH="1">
            <a:off x="6094412" y="2132856"/>
            <a:ext cx="144016" cy="122413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接點 222"/>
          <p:cNvCxnSpPr/>
          <p:nvPr/>
        </p:nvCxnSpPr>
        <p:spPr>
          <a:xfrm flipH="1" flipV="1">
            <a:off x="6664326" y="4422156"/>
            <a:ext cx="78159" cy="10950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9" name="直線接點 228"/>
          <p:cNvCxnSpPr/>
          <p:nvPr/>
        </p:nvCxnSpPr>
        <p:spPr>
          <a:xfrm flipV="1">
            <a:off x="6598468" y="4365104"/>
            <a:ext cx="63252" cy="10485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8" name="直線接點 277"/>
          <p:cNvCxnSpPr>
            <a:endCxn id="41109" idx="2"/>
          </p:cNvCxnSpPr>
          <p:nvPr/>
        </p:nvCxnSpPr>
        <p:spPr>
          <a:xfrm flipH="1" flipV="1">
            <a:off x="6702426" y="4398964"/>
            <a:ext cx="184075" cy="111826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9" name="直線接點 278"/>
          <p:cNvCxnSpPr>
            <a:stCxn id="41023" idx="3"/>
            <a:endCxn id="41109" idx="2"/>
          </p:cNvCxnSpPr>
          <p:nvPr/>
        </p:nvCxnSpPr>
        <p:spPr>
          <a:xfrm flipH="1" flipV="1">
            <a:off x="6702425" y="4398963"/>
            <a:ext cx="347662" cy="11795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直線接點 240"/>
          <p:cNvCxnSpPr/>
          <p:nvPr/>
        </p:nvCxnSpPr>
        <p:spPr>
          <a:xfrm flipV="1">
            <a:off x="5734372" y="4077074"/>
            <a:ext cx="432048" cy="129614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895" name="Line 151"/>
          <p:cNvSpPr>
            <a:spLocks noChangeShapeType="1"/>
          </p:cNvSpPr>
          <p:nvPr/>
        </p:nvSpPr>
        <p:spPr bwMode="auto">
          <a:xfrm>
            <a:off x="4654252" y="3645024"/>
            <a:ext cx="1296144" cy="2160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cxnSp>
        <p:nvCxnSpPr>
          <p:cNvPr id="245" name="直線接點 244"/>
          <p:cNvCxnSpPr>
            <a:endCxn id="41148" idx="3"/>
          </p:cNvCxnSpPr>
          <p:nvPr/>
        </p:nvCxnSpPr>
        <p:spPr>
          <a:xfrm flipH="1" flipV="1">
            <a:off x="5059410" y="4820444"/>
            <a:ext cx="556315" cy="55277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0" name="直線接點 189"/>
          <p:cNvCxnSpPr/>
          <p:nvPr/>
        </p:nvCxnSpPr>
        <p:spPr>
          <a:xfrm flipH="1">
            <a:off x="5158309" y="4077072"/>
            <a:ext cx="889465" cy="57606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2" name="直線接點 181"/>
          <p:cNvCxnSpPr>
            <a:endCxn id="41065" idx="2"/>
          </p:cNvCxnSpPr>
          <p:nvPr/>
        </p:nvCxnSpPr>
        <p:spPr>
          <a:xfrm flipH="1" flipV="1">
            <a:off x="6901110" y="1473548"/>
            <a:ext cx="57398" cy="188344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直線接點 201"/>
          <p:cNvCxnSpPr/>
          <p:nvPr/>
        </p:nvCxnSpPr>
        <p:spPr>
          <a:xfrm flipH="1" flipV="1">
            <a:off x="5950398" y="1484784"/>
            <a:ext cx="144014" cy="187220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7" name="Line 151"/>
          <p:cNvSpPr>
            <a:spLocks noChangeShapeType="1"/>
          </p:cNvSpPr>
          <p:nvPr/>
        </p:nvSpPr>
        <p:spPr bwMode="auto">
          <a:xfrm flipV="1">
            <a:off x="4576762" y="3861048"/>
            <a:ext cx="1373634" cy="15453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35974" name="Line 110"/>
          <p:cNvSpPr>
            <a:spLocks noChangeShapeType="1"/>
          </p:cNvSpPr>
          <p:nvPr/>
        </p:nvSpPr>
        <p:spPr bwMode="auto">
          <a:xfrm>
            <a:off x="3070077" y="2852936"/>
            <a:ext cx="576064" cy="936104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241" name="Line 105"/>
          <p:cNvSpPr>
            <a:spLocks noChangeShapeType="1"/>
          </p:cNvSpPr>
          <p:nvPr/>
        </p:nvSpPr>
        <p:spPr bwMode="auto">
          <a:xfrm flipV="1">
            <a:off x="2998069" y="3789040"/>
            <a:ext cx="686595" cy="386306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242" name="Line 106"/>
          <p:cNvSpPr>
            <a:spLocks noChangeShapeType="1"/>
          </p:cNvSpPr>
          <p:nvPr/>
        </p:nvSpPr>
        <p:spPr bwMode="auto">
          <a:xfrm flipV="1">
            <a:off x="3070078" y="3789040"/>
            <a:ext cx="576063" cy="1584174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cxnSp>
        <p:nvCxnSpPr>
          <p:cNvPr id="247" name="直線接點 266"/>
          <p:cNvCxnSpPr>
            <a:endCxn id="216" idx="1"/>
          </p:cNvCxnSpPr>
          <p:nvPr/>
        </p:nvCxnSpPr>
        <p:spPr>
          <a:xfrm>
            <a:off x="2992884" y="3565525"/>
            <a:ext cx="653256" cy="23723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接點 266"/>
          <p:cNvCxnSpPr>
            <a:endCxn id="216" idx="1"/>
          </p:cNvCxnSpPr>
          <p:nvPr/>
        </p:nvCxnSpPr>
        <p:spPr>
          <a:xfrm flipV="1">
            <a:off x="2970660" y="3802757"/>
            <a:ext cx="675481" cy="9224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/>
          <p:nvPr/>
        </p:nvCxnSpPr>
        <p:spPr>
          <a:xfrm flipV="1">
            <a:off x="7102524" y="1052736"/>
            <a:ext cx="792088" cy="28803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/>
          <p:cNvCxnSpPr/>
          <p:nvPr/>
        </p:nvCxnSpPr>
        <p:spPr bwMode="auto">
          <a:xfrm>
            <a:off x="6454452" y="620688"/>
            <a:ext cx="648072" cy="64807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接點 218"/>
          <p:cNvCxnSpPr/>
          <p:nvPr/>
        </p:nvCxnSpPr>
        <p:spPr bwMode="auto">
          <a:xfrm flipH="1">
            <a:off x="6094412" y="620688"/>
            <a:ext cx="144016" cy="64807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接點 219"/>
          <p:cNvCxnSpPr>
            <a:endCxn id="293" idx="0"/>
          </p:cNvCxnSpPr>
          <p:nvPr/>
        </p:nvCxnSpPr>
        <p:spPr bwMode="auto">
          <a:xfrm flipH="1">
            <a:off x="5892998" y="620688"/>
            <a:ext cx="345430" cy="64807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接點 224"/>
          <p:cNvCxnSpPr>
            <a:endCxn id="41065" idx="0"/>
          </p:cNvCxnSpPr>
          <p:nvPr/>
        </p:nvCxnSpPr>
        <p:spPr bwMode="auto">
          <a:xfrm>
            <a:off x="6454452" y="620688"/>
            <a:ext cx="446658" cy="64807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接點 225"/>
          <p:cNvCxnSpPr/>
          <p:nvPr/>
        </p:nvCxnSpPr>
        <p:spPr bwMode="auto">
          <a:xfrm flipH="1">
            <a:off x="5662364" y="620688"/>
            <a:ext cx="576064" cy="72008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接點 227"/>
          <p:cNvCxnSpPr/>
          <p:nvPr/>
        </p:nvCxnSpPr>
        <p:spPr bwMode="auto">
          <a:xfrm>
            <a:off x="6454452" y="620688"/>
            <a:ext cx="288032" cy="72008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8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364" y="116633"/>
            <a:ext cx="1080120" cy="614469"/>
          </a:xfrm>
          <a:prstGeom prst="rect">
            <a:avLst/>
          </a:prstGeom>
          <a:noFill/>
        </p:spPr>
      </p:pic>
      <p:sp>
        <p:nvSpPr>
          <p:cNvPr id="262" name="矩形 261"/>
          <p:cNvSpPr/>
          <p:nvPr/>
        </p:nvSpPr>
        <p:spPr>
          <a:xfrm>
            <a:off x="3527493" y="4644083"/>
            <a:ext cx="2808313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5915025" y="3332164"/>
            <a:ext cx="1168400" cy="117633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235" name="矩形 234"/>
          <p:cNvSpPr/>
          <p:nvPr/>
        </p:nvSpPr>
        <p:spPr>
          <a:xfrm>
            <a:off x="5314951" y="5373689"/>
            <a:ext cx="1851025" cy="485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00">
              <a:latin typeface="+mj-lt"/>
            </a:endParaRPr>
          </a:p>
        </p:txBody>
      </p:sp>
      <p:sp>
        <p:nvSpPr>
          <p:cNvPr id="35851" name="文字方塊 7"/>
          <p:cNvSpPr txBox="1">
            <a:spLocks noChangeArrowheads="1"/>
          </p:cNvSpPr>
          <p:nvPr/>
        </p:nvSpPr>
        <p:spPr bwMode="auto">
          <a:xfrm>
            <a:off x="5014292" y="2996953"/>
            <a:ext cx="10801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100" b="1" dirty="0">
                <a:latin typeface="+mj-lt"/>
                <a:ea typeface="標楷體" pitchFamily="65" charset="-120"/>
              </a:rPr>
              <a:t>HP10508 </a:t>
            </a:r>
          </a:p>
          <a:p>
            <a:pPr eaLnBrk="1" hangingPunct="1">
              <a:defRPr/>
            </a:pPr>
            <a:r>
              <a:rPr kumimoji="0" lang="en-US" altLang="zh-TW" sz="1100" b="1" dirty="0">
                <a:latin typeface="+mj-lt"/>
                <a:ea typeface="標楷體" pitchFamily="65" charset="-120"/>
              </a:rPr>
              <a:t>Core Switch</a:t>
            </a:r>
          </a:p>
        </p:txBody>
      </p:sp>
      <p:sp>
        <p:nvSpPr>
          <p:cNvPr id="35868" name="文字方塊 27"/>
          <p:cNvSpPr txBox="1">
            <a:spLocks noChangeArrowheads="1"/>
          </p:cNvSpPr>
          <p:nvPr/>
        </p:nvSpPr>
        <p:spPr bwMode="auto">
          <a:xfrm>
            <a:off x="9759535" y="6251053"/>
            <a:ext cx="15194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Small Primary  School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91" name="Picture 54" descr="SRX 2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97" y="4136506"/>
            <a:ext cx="7493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2" name="Picture 55" descr="SRX 21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48" y="4783498"/>
            <a:ext cx="504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2" name="文字方塊 9"/>
          <p:cNvSpPr txBox="1">
            <a:spLocks noChangeArrowheads="1"/>
          </p:cNvSpPr>
          <p:nvPr/>
        </p:nvSpPr>
        <p:spPr bwMode="auto">
          <a:xfrm>
            <a:off x="8974732" y="4239195"/>
            <a:ext cx="813594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SRX 550 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Firewall</a:t>
            </a:r>
          </a:p>
        </p:txBody>
      </p:sp>
      <p:sp>
        <p:nvSpPr>
          <p:cNvPr id="35873" name="文字方塊 10"/>
          <p:cNvSpPr txBox="1">
            <a:spLocks noChangeArrowheads="1"/>
          </p:cNvSpPr>
          <p:nvPr/>
        </p:nvSpPr>
        <p:spPr bwMode="auto">
          <a:xfrm>
            <a:off x="8974733" y="5589241"/>
            <a:ext cx="73930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SRX 240 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Firewall</a:t>
            </a:r>
          </a:p>
        </p:txBody>
      </p:sp>
      <p:pic>
        <p:nvPicPr>
          <p:cNvPr id="40995" name="Picture 54" descr="Corporate Office 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50" y="3965398"/>
            <a:ext cx="388937" cy="35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6" name="Picture 57" descr="Branch Offic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49" y="4725144"/>
            <a:ext cx="446088" cy="30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7" name="Picture 58" descr="Remote Offic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49" y="5994227"/>
            <a:ext cx="381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7" name="文字方塊 25"/>
          <p:cNvSpPr txBox="1">
            <a:spLocks noChangeArrowheads="1"/>
          </p:cNvSpPr>
          <p:nvPr/>
        </p:nvSpPr>
        <p:spPr bwMode="auto">
          <a:xfrm>
            <a:off x="9733042" y="4289643"/>
            <a:ext cx="10422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S High School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78" name="文字方塊 26"/>
          <p:cNvSpPr txBox="1">
            <a:spLocks noChangeArrowheads="1"/>
          </p:cNvSpPr>
          <p:nvPr/>
        </p:nvSpPr>
        <p:spPr bwMode="auto">
          <a:xfrm>
            <a:off x="9703256" y="5004124"/>
            <a:ext cx="10214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J High School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880" name="文字方塊 48"/>
          <p:cNvSpPr txBox="1">
            <a:spLocks noChangeArrowheads="1"/>
          </p:cNvSpPr>
          <p:nvPr/>
        </p:nvSpPr>
        <p:spPr bwMode="auto">
          <a:xfrm>
            <a:off x="8730880" y="6417541"/>
            <a:ext cx="1323973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Virtual  Firewall</a:t>
            </a:r>
          </a:p>
        </p:txBody>
      </p:sp>
      <p:cxnSp>
        <p:nvCxnSpPr>
          <p:cNvPr id="181" name="直線接點 180"/>
          <p:cNvCxnSpPr>
            <a:stCxn id="40991" idx="1"/>
          </p:cNvCxnSpPr>
          <p:nvPr/>
        </p:nvCxnSpPr>
        <p:spPr>
          <a:xfrm flipH="1">
            <a:off x="6958509" y="4196832"/>
            <a:ext cx="1990689" cy="218449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接點 183"/>
          <p:cNvCxnSpPr/>
          <p:nvPr/>
        </p:nvCxnSpPr>
        <p:spPr>
          <a:xfrm flipH="1">
            <a:off x="6814492" y="6237312"/>
            <a:ext cx="2304256" cy="21602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接點 211"/>
          <p:cNvCxnSpPr>
            <a:stCxn id="40992" idx="1"/>
          </p:cNvCxnSpPr>
          <p:nvPr/>
        </p:nvCxnSpPr>
        <p:spPr>
          <a:xfrm flipH="1">
            <a:off x="6886501" y="4844618"/>
            <a:ext cx="2107147" cy="1608719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0356" y="1988840"/>
            <a:ext cx="7794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9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4572" y="3501009"/>
            <a:ext cx="633412" cy="17303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892" name="文字方塊 255"/>
          <p:cNvSpPr txBox="1">
            <a:spLocks noChangeArrowheads="1"/>
          </p:cNvSpPr>
          <p:nvPr/>
        </p:nvSpPr>
        <p:spPr bwMode="auto">
          <a:xfrm>
            <a:off x="7462565" y="3645025"/>
            <a:ext cx="1241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TP </a:t>
            </a:r>
            <a:r>
              <a:rPr kumimoji="0" lang="en-US" altLang="zh-TW" sz="1200" b="1" dirty="0" smtClean="0">
                <a:latin typeface="+mj-lt"/>
                <a:ea typeface="標楷體" pitchFamily="65" charset="-120"/>
              </a:rPr>
              <a:t>2400</a:t>
            </a:r>
            <a:endParaRPr kumimoji="0" lang="en-US" altLang="zh-TW" sz="1000" dirty="0">
              <a:latin typeface="+mj-lt"/>
              <a:ea typeface="標楷體" pitchFamily="65" charset="-120"/>
            </a:endParaRPr>
          </a:p>
        </p:txBody>
      </p:sp>
      <p:sp>
        <p:nvSpPr>
          <p:cNvPr id="35896" name="Rectangle 153"/>
          <p:cNvSpPr>
            <a:spLocks noChangeArrowheads="1"/>
          </p:cNvSpPr>
          <p:nvPr/>
        </p:nvSpPr>
        <p:spPr bwMode="auto">
          <a:xfrm>
            <a:off x="3935412" y="5075239"/>
            <a:ext cx="1676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200" b="1" dirty="0">
                <a:latin typeface="+mj-lt"/>
              </a:rPr>
              <a:t>Juniper NS5400 </a:t>
            </a:r>
          </a:p>
          <a:p>
            <a:pPr algn="ctr">
              <a:defRPr/>
            </a:pPr>
            <a:r>
              <a:rPr lang="en-US" altLang="zh-TW" sz="1200" b="1" dirty="0">
                <a:latin typeface="+mj-lt"/>
              </a:rPr>
              <a:t>Firewall</a:t>
            </a:r>
          </a:p>
        </p:txBody>
      </p:sp>
      <p:sp>
        <p:nvSpPr>
          <p:cNvPr id="35898" name="文字方塊 249"/>
          <p:cNvSpPr txBox="1">
            <a:spLocks noChangeArrowheads="1"/>
          </p:cNvSpPr>
          <p:nvPr/>
        </p:nvSpPr>
        <p:spPr bwMode="auto">
          <a:xfrm>
            <a:off x="6886500" y="5058442"/>
            <a:ext cx="702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10G *X</a:t>
            </a:r>
          </a:p>
        </p:txBody>
      </p:sp>
      <p:pic>
        <p:nvPicPr>
          <p:cNvPr id="41023" name="Picture 213" descr="ex4500_031610_prelaunch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5454650"/>
            <a:ext cx="777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4" name="Picture 214" descr="ex4500_031610_prelaunch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1" y="5459413"/>
            <a:ext cx="777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04" name="文字方塊 161"/>
          <p:cNvSpPr txBox="1">
            <a:spLocks noChangeArrowheads="1"/>
          </p:cNvSpPr>
          <p:nvPr/>
        </p:nvSpPr>
        <p:spPr bwMode="auto">
          <a:xfrm>
            <a:off x="4510237" y="1628800"/>
            <a:ext cx="12698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TP  S5100 IPS</a:t>
            </a:r>
          </a:p>
          <a:p>
            <a:pPr eaLnBrk="1" hangingPunct="1">
              <a:buFontTx/>
              <a:buChar char="-"/>
              <a:defRPr/>
            </a:pPr>
            <a:r>
              <a:rPr kumimoji="0" lang="en-US" altLang="zh-TW" sz="10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Botnet</a:t>
            </a:r>
            <a:r>
              <a:rPr kumimoji="0"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/Attack</a:t>
            </a:r>
          </a:p>
          <a:p>
            <a:pPr eaLnBrk="1" hangingPunct="1">
              <a:buFontTx/>
              <a:buChar char="-"/>
              <a:defRPr/>
            </a:pPr>
            <a:r>
              <a:rPr kumimoji="0"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 App Control</a:t>
            </a:r>
          </a:p>
          <a:p>
            <a:pPr eaLnBrk="1" hangingPunct="1">
              <a:buFontTx/>
              <a:buChar char="-"/>
              <a:defRPr/>
            </a:pPr>
            <a:r>
              <a:rPr kumimoji="0"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 Zero Day/Exploit</a:t>
            </a:r>
          </a:p>
        </p:txBody>
      </p:sp>
      <p:sp>
        <p:nvSpPr>
          <p:cNvPr id="35905" name="文字方塊 174"/>
          <p:cNvSpPr txBox="1">
            <a:spLocks noChangeArrowheads="1"/>
          </p:cNvSpPr>
          <p:nvPr/>
        </p:nvSpPr>
        <p:spPr bwMode="auto">
          <a:xfrm>
            <a:off x="7400625" y="4510282"/>
            <a:ext cx="9492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 err="1">
                <a:latin typeface="+mj-lt"/>
                <a:ea typeface="標楷體" pitchFamily="65" charset="-120"/>
              </a:rPr>
              <a:t>Cellopoint</a:t>
            </a:r>
            <a:endParaRPr kumimoji="0" lang="en-US" altLang="zh-TW" sz="1200" b="1" dirty="0">
              <a:latin typeface="+mj-lt"/>
              <a:ea typeface="標楷體" pitchFamily="65" charset="-12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- Mail Filter</a:t>
            </a:r>
          </a:p>
        </p:txBody>
      </p:sp>
      <p:pic>
        <p:nvPicPr>
          <p:cNvPr id="41027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2" y="4179888"/>
            <a:ext cx="863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11" name="Rectangle 59"/>
          <p:cNvSpPr>
            <a:spLocks noChangeArrowheads="1"/>
          </p:cNvSpPr>
          <p:nvPr/>
        </p:nvSpPr>
        <p:spPr bwMode="auto">
          <a:xfrm>
            <a:off x="3965898" y="4191298"/>
            <a:ext cx="1768475" cy="40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200"/>
              </a:lnSpc>
              <a:defRPr/>
            </a:pPr>
            <a:r>
              <a:rPr lang="en-US" altLang="zh-TW" sz="1200" b="1" dirty="0">
                <a:latin typeface="+mj-lt"/>
                <a:ea typeface="標楷體" pitchFamily="65" charset="-120"/>
              </a:rPr>
              <a:t>NS 5400 </a:t>
            </a:r>
          </a:p>
          <a:p>
            <a:pPr>
              <a:lnSpc>
                <a:spcPts val="1200"/>
              </a:lnSpc>
              <a:defRPr/>
            </a:pPr>
            <a:r>
              <a:rPr lang="en-US" altLang="zh-TW" sz="1200" b="1" dirty="0">
                <a:latin typeface="+mj-lt"/>
                <a:ea typeface="標楷體" pitchFamily="65" charset="-120"/>
              </a:rPr>
              <a:t>Firewall</a:t>
            </a:r>
          </a:p>
        </p:txBody>
      </p:sp>
      <p:pic>
        <p:nvPicPr>
          <p:cNvPr id="41151" name="Picture 31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" contrast="-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509121"/>
            <a:ext cx="4048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27" name="矩形 20"/>
          <p:cNvSpPr>
            <a:spLocks noChangeArrowheads="1"/>
          </p:cNvSpPr>
          <p:nvPr/>
        </p:nvSpPr>
        <p:spPr bwMode="auto">
          <a:xfrm>
            <a:off x="4510237" y="2420889"/>
            <a:ext cx="10871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j-lt"/>
                <a:ea typeface="標楷體" pitchFamily="65" charset="-120"/>
              </a:rPr>
              <a:t>Check Point</a:t>
            </a:r>
          </a:p>
          <a:p>
            <a:pPr>
              <a:defRPr/>
            </a:pPr>
            <a:r>
              <a:rPr lang="en-US" altLang="zh-TW" sz="1200" b="1" dirty="0">
                <a:latin typeface="+mj-lt"/>
                <a:ea typeface="標楷體" pitchFamily="65" charset="-120"/>
              </a:rPr>
              <a:t>SWG 12600</a:t>
            </a:r>
            <a:r>
              <a:rPr lang="en-US" altLang="zh-TW" sz="1200" dirty="0">
                <a:latin typeface="+mj-lt"/>
                <a:ea typeface="標楷體" pitchFamily="65" charset="-120"/>
              </a:rPr>
              <a:t> </a:t>
            </a:r>
          </a:p>
          <a:p>
            <a:pPr>
              <a:defRPr/>
            </a:pP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-Web Filter</a:t>
            </a:r>
            <a:endParaRPr lang="zh-TW" altLang="en-US" sz="1000" dirty="0">
              <a:solidFill>
                <a:schemeClr val="bg1">
                  <a:lumMod val="50000"/>
                </a:schemeClr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1043" name="Picture 38" descr="EX 8208_8200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1" y="3441701"/>
            <a:ext cx="5556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48"/>
          <p:cNvGrpSpPr>
            <a:grpSpLocks/>
          </p:cNvGrpSpPr>
          <p:nvPr/>
        </p:nvGrpSpPr>
        <p:grpSpPr bwMode="auto">
          <a:xfrm>
            <a:off x="4580353" y="4664075"/>
            <a:ext cx="663575" cy="312738"/>
            <a:chOff x="4111200" y="4437112"/>
            <a:chExt cx="1037259" cy="503488"/>
          </a:xfrm>
        </p:grpSpPr>
        <p:pic>
          <p:nvPicPr>
            <p:cNvPr id="41147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27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8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825" y="1971675"/>
            <a:ext cx="7794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986" name="文字方塊 143"/>
          <p:cNvSpPr txBox="1">
            <a:spLocks noChangeArrowheads="1"/>
          </p:cNvSpPr>
          <p:nvPr/>
        </p:nvSpPr>
        <p:spPr bwMode="auto">
          <a:xfrm>
            <a:off x="6562256" y="548681"/>
            <a:ext cx="7562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GE x 7</a:t>
            </a:r>
          </a:p>
        </p:txBody>
      </p:sp>
      <p:pic>
        <p:nvPicPr>
          <p:cNvPr id="41065" name="Picture 54" descr="SRX 2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1268760"/>
            <a:ext cx="7493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59" name="文字方塊 41"/>
          <p:cNvSpPr txBox="1">
            <a:spLocks noChangeArrowheads="1"/>
          </p:cNvSpPr>
          <p:nvPr/>
        </p:nvSpPr>
        <p:spPr bwMode="auto">
          <a:xfrm>
            <a:off x="5908103" y="288357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Internet</a:t>
            </a:r>
            <a:endParaRPr kumimoji="0" lang="zh-TW" altLang="en-US"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966" name="Rectangle 153"/>
          <p:cNvSpPr>
            <a:spLocks noChangeArrowheads="1"/>
          </p:cNvSpPr>
          <p:nvPr/>
        </p:nvSpPr>
        <p:spPr bwMode="auto">
          <a:xfrm>
            <a:off x="4654253" y="5877273"/>
            <a:ext cx="15121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latin typeface="+mj-lt"/>
              </a:rPr>
              <a:t>HP 5900 L2 Switch</a:t>
            </a:r>
          </a:p>
        </p:txBody>
      </p:sp>
      <p:sp>
        <p:nvSpPr>
          <p:cNvPr id="35978" name="文字方塊 50"/>
          <p:cNvSpPr txBox="1">
            <a:spLocks noChangeArrowheads="1"/>
          </p:cNvSpPr>
          <p:nvPr/>
        </p:nvSpPr>
        <p:spPr bwMode="auto">
          <a:xfrm>
            <a:off x="1395468" y="2852936"/>
            <a:ext cx="12795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Wireless Network</a:t>
            </a:r>
            <a:endParaRPr kumimoji="0" lang="en-US" altLang="zh-TW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129" name="Picture 30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" contrast="-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05" y="3861048"/>
            <a:ext cx="393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5" name="Picture 30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" contrast="-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05" y="5157192"/>
            <a:ext cx="393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1" name="Picture 31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" contrast="-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212977"/>
            <a:ext cx="4048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" name="Line 110"/>
          <p:cNvSpPr>
            <a:spLocks noChangeShapeType="1"/>
          </p:cNvSpPr>
          <p:nvPr/>
        </p:nvSpPr>
        <p:spPr bwMode="auto">
          <a:xfrm flipH="1" flipV="1">
            <a:off x="4870276" y="3645024"/>
            <a:ext cx="0" cy="306388"/>
          </a:xfrm>
          <a:prstGeom prst="line">
            <a:avLst/>
          </a:prstGeom>
          <a:noFill/>
          <a:ln w="762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pic>
        <p:nvPicPr>
          <p:cNvPr id="41109" name="Picture 38" descr="EX 8208_8200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632201"/>
            <a:ext cx="5556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148"/>
          <p:cNvGrpSpPr>
            <a:grpSpLocks/>
          </p:cNvGrpSpPr>
          <p:nvPr/>
        </p:nvGrpSpPr>
        <p:grpSpPr bwMode="auto">
          <a:xfrm>
            <a:off x="5534439" y="4665664"/>
            <a:ext cx="661988" cy="314325"/>
            <a:chOff x="4111200" y="4437112"/>
            <a:chExt cx="1037259" cy="503488"/>
          </a:xfrm>
        </p:grpSpPr>
        <p:pic>
          <p:nvPicPr>
            <p:cNvPr id="41111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27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2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8" name="文字方塊 249"/>
          <p:cNvSpPr txBox="1">
            <a:spLocks noChangeArrowheads="1"/>
          </p:cNvSpPr>
          <p:nvPr/>
        </p:nvSpPr>
        <p:spPr bwMode="auto">
          <a:xfrm>
            <a:off x="4726261" y="4365105"/>
            <a:ext cx="68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10G *6</a:t>
            </a:r>
          </a:p>
        </p:txBody>
      </p:sp>
      <p:sp>
        <p:nvSpPr>
          <p:cNvPr id="234" name="文字方塊 249"/>
          <p:cNvSpPr txBox="1">
            <a:spLocks noChangeArrowheads="1"/>
          </p:cNvSpPr>
          <p:nvPr/>
        </p:nvSpPr>
        <p:spPr bwMode="auto">
          <a:xfrm>
            <a:off x="5809706" y="5073264"/>
            <a:ext cx="68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10G *6</a:t>
            </a:r>
          </a:p>
        </p:txBody>
      </p:sp>
      <p:sp>
        <p:nvSpPr>
          <p:cNvPr id="238" name="文字方塊 49"/>
          <p:cNvSpPr txBox="1">
            <a:spLocks noChangeArrowheads="1"/>
          </p:cNvSpPr>
          <p:nvPr/>
        </p:nvSpPr>
        <p:spPr bwMode="auto">
          <a:xfrm>
            <a:off x="1720470" y="4755140"/>
            <a:ext cx="10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Server Farm</a:t>
            </a:r>
            <a:endParaRPr kumimoji="0"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02124" y="4682276"/>
            <a:ext cx="1411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1200" dirty="0">
                <a:solidFill>
                  <a:schemeClr val="bg1"/>
                </a:solidFill>
                <a:latin typeface="+mj-lt"/>
                <a:ea typeface="標楷體" pitchFamily="65" charset="-120"/>
              </a:rPr>
              <a:t>Virtual</a:t>
            </a:r>
            <a:r>
              <a:rPr lang="zh-TW" altLang="en-US" sz="1200" dirty="0">
                <a:solidFill>
                  <a:schemeClr val="bg1"/>
                </a:solidFill>
                <a:latin typeface="+mj-lt"/>
                <a:ea typeface="標楷體" pitchFamily="65" charset="-12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+mj-lt"/>
                <a:ea typeface="標楷體" pitchFamily="65" charset="-120"/>
              </a:rPr>
              <a:t>FW</a:t>
            </a:r>
            <a:endParaRPr lang="en-US" altLang="zh-TW" sz="1200" dirty="0">
              <a:solidFill>
                <a:schemeClr val="bg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46" name="文字方塊 52"/>
          <p:cNvSpPr txBox="1">
            <a:spLocks noChangeArrowheads="1"/>
          </p:cNvSpPr>
          <p:nvPr/>
        </p:nvSpPr>
        <p:spPr bwMode="auto">
          <a:xfrm>
            <a:off x="1399009" y="3512830"/>
            <a:ext cx="10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PC Classroom</a:t>
            </a:r>
            <a:endParaRPr kumimoji="0"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5" name="文字方塊 249"/>
          <p:cNvSpPr txBox="1">
            <a:spLocks noChangeArrowheads="1"/>
          </p:cNvSpPr>
          <p:nvPr/>
        </p:nvSpPr>
        <p:spPr bwMode="auto">
          <a:xfrm>
            <a:off x="5086301" y="3429001"/>
            <a:ext cx="68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10G *2</a:t>
            </a:r>
          </a:p>
        </p:txBody>
      </p:sp>
      <p:sp>
        <p:nvSpPr>
          <p:cNvPr id="266" name="文字方塊 249"/>
          <p:cNvSpPr txBox="1">
            <a:spLocks noChangeArrowheads="1"/>
          </p:cNvSpPr>
          <p:nvPr/>
        </p:nvSpPr>
        <p:spPr bwMode="auto">
          <a:xfrm>
            <a:off x="5104072" y="3933057"/>
            <a:ext cx="68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10G *2</a:t>
            </a:r>
          </a:p>
        </p:txBody>
      </p:sp>
      <p:pic>
        <p:nvPicPr>
          <p:cNvPr id="269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015922"/>
            <a:ext cx="863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Picture 57" descr="Branch Office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049" y="5405974"/>
            <a:ext cx="446088" cy="2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" name="文字方塊 26"/>
          <p:cNvSpPr txBox="1">
            <a:spLocks noChangeArrowheads="1"/>
          </p:cNvSpPr>
          <p:nvPr/>
        </p:nvSpPr>
        <p:spPr bwMode="auto">
          <a:xfrm>
            <a:off x="9725480" y="5631052"/>
            <a:ext cx="11160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Primary School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3" name="Picture 55" descr="SRX 21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48" y="5445596"/>
            <a:ext cx="504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5" name="直線接點 274"/>
          <p:cNvCxnSpPr>
            <a:stCxn id="273" idx="1"/>
          </p:cNvCxnSpPr>
          <p:nvPr/>
        </p:nvCxnSpPr>
        <p:spPr>
          <a:xfrm flipH="1">
            <a:off x="6958509" y="5506716"/>
            <a:ext cx="2035138" cy="921609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文字方塊 10"/>
          <p:cNvSpPr txBox="1">
            <a:spLocks noChangeArrowheads="1"/>
          </p:cNvSpPr>
          <p:nvPr/>
        </p:nvSpPr>
        <p:spPr bwMode="auto">
          <a:xfrm>
            <a:off x="8974733" y="4916030"/>
            <a:ext cx="73930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SRX 550 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kumimoji="0" lang="en-US" altLang="zh-TW" sz="1100" dirty="0">
                <a:latin typeface="+mj-lt"/>
                <a:ea typeface="標楷體" pitchFamily="65" charset="-120"/>
              </a:rPr>
              <a:t>Firewall</a:t>
            </a:r>
          </a:p>
        </p:txBody>
      </p:sp>
      <p:sp>
        <p:nvSpPr>
          <p:cNvPr id="277" name="文字方塊 249"/>
          <p:cNvSpPr txBox="1">
            <a:spLocks noChangeArrowheads="1"/>
          </p:cNvSpPr>
          <p:nvPr/>
        </p:nvSpPr>
        <p:spPr bwMode="auto">
          <a:xfrm>
            <a:off x="6742485" y="5886326"/>
            <a:ext cx="68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1G *50</a:t>
            </a:r>
          </a:p>
        </p:txBody>
      </p:sp>
      <p:grpSp>
        <p:nvGrpSpPr>
          <p:cNvPr id="5" name="群組 148"/>
          <p:cNvGrpSpPr>
            <a:grpSpLocks/>
          </p:cNvGrpSpPr>
          <p:nvPr/>
        </p:nvGrpSpPr>
        <p:grpSpPr bwMode="auto">
          <a:xfrm>
            <a:off x="4510237" y="3410747"/>
            <a:ext cx="663575" cy="312738"/>
            <a:chOff x="4111200" y="4437112"/>
            <a:chExt cx="1037259" cy="503488"/>
          </a:xfrm>
        </p:grpSpPr>
        <p:pic>
          <p:nvPicPr>
            <p:cNvPr id="281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27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群組 148"/>
          <p:cNvGrpSpPr>
            <a:grpSpLocks/>
          </p:cNvGrpSpPr>
          <p:nvPr/>
        </p:nvGrpSpPr>
        <p:grpSpPr bwMode="auto">
          <a:xfrm>
            <a:off x="4511258" y="3880622"/>
            <a:ext cx="663575" cy="312738"/>
            <a:chOff x="4111200" y="4437112"/>
            <a:chExt cx="1037259" cy="503488"/>
          </a:xfrm>
        </p:grpSpPr>
        <p:pic>
          <p:nvPicPr>
            <p:cNvPr id="284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627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50" descr="SRX 3600_3000 Lin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200" y="4437112"/>
              <a:ext cx="748832" cy="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" name="Line 110"/>
          <p:cNvSpPr>
            <a:spLocks noChangeShapeType="1"/>
          </p:cNvSpPr>
          <p:nvPr/>
        </p:nvSpPr>
        <p:spPr bwMode="auto">
          <a:xfrm>
            <a:off x="5262896" y="4822825"/>
            <a:ext cx="273130" cy="6350"/>
          </a:xfrm>
          <a:prstGeom prst="line">
            <a:avLst/>
          </a:prstGeom>
          <a:noFill/>
          <a:ln w="762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1200">
              <a:latin typeface="+mj-lt"/>
            </a:endParaRPr>
          </a:p>
        </p:txBody>
      </p:sp>
      <p:pic>
        <p:nvPicPr>
          <p:cNvPr id="215" name="Picture 4" descr="http://wiki.checkpoint.com/confluence/download/attachments/59651654/12400.png?version=1&amp;modificationDate=13096894220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16674" y="2492896"/>
            <a:ext cx="837778" cy="27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4" descr="http://wiki.checkpoint.com/confluence/download/attachments/59651654/12400.png?version=1&amp;modificationDate=13096894220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26460" y="2492896"/>
            <a:ext cx="837778" cy="27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54" descr="SRX 2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1268760"/>
            <a:ext cx="7493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圖片 335" descr="G12778001112010_JPGHighres_300dpi_50pct.jpe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710036" y="2631714"/>
            <a:ext cx="437532" cy="509255"/>
          </a:xfrm>
          <a:prstGeom prst="rect">
            <a:avLst/>
          </a:prstGeom>
        </p:spPr>
      </p:pic>
      <p:pic>
        <p:nvPicPr>
          <p:cNvPr id="337" name="Picture 16" descr="wirelesswaves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1071" y="2388138"/>
            <a:ext cx="270803" cy="24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" name="文字方塊 161"/>
          <p:cNvSpPr txBox="1">
            <a:spLocks noChangeArrowheads="1"/>
          </p:cNvSpPr>
          <p:nvPr/>
        </p:nvSpPr>
        <p:spPr bwMode="auto">
          <a:xfrm>
            <a:off x="3430117" y="2636913"/>
            <a:ext cx="1269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TP  S2500 IPS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Data Protect</a:t>
            </a:r>
          </a:p>
          <a:p>
            <a:pPr eaLnBrk="1" hangingPunct="1">
              <a:buFontTx/>
              <a:buChar char="-"/>
              <a:defRPr/>
            </a:pPr>
            <a:r>
              <a:rPr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 Zero Day/Exploit</a:t>
            </a:r>
          </a:p>
        </p:txBody>
      </p:sp>
      <p:sp>
        <p:nvSpPr>
          <p:cNvPr id="352" name="文字方塊 118"/>
          <p:cNvSpPr txBox="1">
            <a:spLocks noChangeArrowheads="1"/>
          </p:cNvSpPr>
          <p:nvPr/>
        </p:nvSpPr>
        <p:spPr bwMode="auto">
          <a:xfrm>
            <a:off x="9141778" y="1473548"/>
            <a:ext cx="14350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International Access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093081" y="3849756"/>
            <a:ext cx="288032" cy="2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" name="文字方塊 161"/>
          <p:cNvSpPr txBox="1">
            <a:spLocks noChangeArrowheads="1"/>
          </p:cNvSpPr>
          <p:nvPr/>
        </p:nvSpPr>
        <p:spPr bwMode="auto">
          <a:xfrm>
            <a:off x="9694813" y="3276274"/>
            <a:ext cx="881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標楷體" pitchFamily="65" charset="-120"/>
              </a:rPr>
              <a:t>Sophos</a:t>
            </a:r>
            <a:endParaRPr kumimoji="0" lang="en-US" altLang="zh-TW" sz="1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標楷體" pitchFamily="65" charset="-120"/>
            </a:endParaRPr>
          </a:p>
          <a:p>
            <a:pPr eaLnBrk="1" hangingPunct="1">
              <a:buFontTx/>
              <a:buChar char="-"/>
              <a:defRPr/>
            </a:pPr>
            <a:r>
              <a:rPr kumimoji="0"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 Anti-Virus</a:t>
            </a:r>
          </a:p>
          <a:p>
            <a:pPr eaLnBrk="1" hangingPunct="1">
              <a:buFontTx/>
              <a:buChar char="-"/>
              <a:defRPr/>
            </a:pPr>
            <a:r>
              <a:rPr kumimoji="0" lang="en-US" altLang="zh-TW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標楷體" pitchFamily="65" charset="-120"/>
              </a:rPr>
              <a:t> Malware0</a:t>
            </a:r>
          </a:p>
        </p:txBody>
      </p:sp>
      <p:pic>
        <p:nvPicPr>
          <p:cNvPr id="383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10037" y="5805264"/>
            <a:ext cx="426541" cy="39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628" y="332657"/>
            <a:ext cx="1080120" cy="614469"/>
          </a:xfrm>
          <a:prstGeom prst="rect">
            <a:avLst/>
          </a:prstGeom>
          <a:noFill/>
        </p:spPr>
      </p:pic>
      <p:pic>
        <p:nvPicPr>
          <p:cNvPr id="233" name="Picture 11" descr="D:\NP_ICON_圖示\jpg\n_icon-05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22604" y="692696"/>
            <a:ext cx="466068" cy="473968"/>
          </a:xfrm>
          <a:prstGeom prst="rect">
            <a:avLst/>
          </a:prstGeom>
          <a:noFill/>
        </p:spPr>
      </p:pic>
      <p:sp>
        <p:nvSpPr>
          <p:cNvPr id="35859" name="文字方塊 118"/>
          <p:cNvSpPr txBox="1">
            <a:spLocks noChangeArrowheads="1"/>
          </p:cNvSpPr>
          <p:nvPr/>
        </p:nvSpPr>
        <p:spPr bwMode="auto">
          <a:xfrm>
            <a:off x="8974732" y="692696"/>
            <a:ext cx="14401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Government Org</a:t>
            </a:r>
          </a:p>
        </p:txBody>
      </p:sp>
      <p:pic>
        <p:nvPicPr>
          <p:cNvPr id="257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628" y="1268761"/>
            <a:ext cx="1080120" cy="614469"/>
          </a:xfrm>
          <a:prstGeom prst="rect">
            <a:avLst/>
          </a:prstGeom>
          <a:noFill/>
        </p:spPr>
      </p:pic>
      <p:pic>
        <p:nvPicPr>
          <p:cNvPr id="294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6380" y="6080125"/>
            <a:ext cx="1224136" cy="696398"/>
          </a:xfrm>
          <a:prstGeom prst="rect">
            <a:avLst/>
          </a:prstGeom>
          <a:noFill/>
        </p:spPr>
      </p:pic>
      <p:sp>
        <p:nvSpPr>
          <p:cNvPr id="295" name="文字方塊 41"/>
          <p:cNvSpPr txBox="1">
            <a:spLocks noChangeArrowheads="1"/>
          </p:cNvSpPr>
          <p:nvPr/>
        </p:nvSpPr>
        <p:spPr bwMode="auto">
          <a:xfrm>
            <a:off x="6001227" y="6309321"/>
            <a:ext cx="10438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Leased Line</a:t>
            </a:r>
            <a:endParaRPr kumimoji="0" lang="zh-TW" altLang="en-US"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17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3448" y="2707041"/>
            <a:ext cx="1080120" cy="614469"/>
          </a:xfrm>
          <a:prstGeom prst="rect">
            <a:avLst/>
          </a:prstGeom>
          <a:noFill/>
        </p:spPr>
      </p:pic>
      <p:pic>
        <p:nvPicPr>
          <p:cNvPr id="318" name="Picture 11" descr="D:\NP_ICON_圖示\jpg\n_icon-05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17424" y="3067080"/>
            <a:ext cx="466068" cy="473968"/>
          </a:xfrm>
          <a:prstGeom prst="rect">
            <a:avLst/>
          </a:prstGeom>
          <a:noFill/>
        </p:spPr>
      </p:pic>
      <p:sp>
        <p:nvSpPr>
          <p:cNvPr id="35863" name="文字方塊 207"/>
          <p:cNvSpPr txBox="1">
            <a:spLocks noChangeArrowheads="1"/>
          </p:cNvSpPr>
          <p:nvPr/>
        </p:nvSpPr>
        <p:spPr bwMode="auto">
          <a:xfrm>
            <a:off x="9582786" y="2556489"/>
            <a:ext cx="93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Remote Site</a:t>
            </a:r>
            <a:endParaRPr kumimoji="0"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 descr="D:\NP_ICON_圖示\jpg\人物-08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262765" y="2708920"/>
            <a:ext cx="512763" cy="512762"/>
          </a:xfrm>
          <a:prstGeom prst="rect">
            <a:avLst/>
          </a:prstGeom>
          <a:noFill/>
        </p:spPr>
      </p:pic>
      <p:sp>
        <p:nvSpPr>
          <p:cNvPr id="319" name="文字方塊 52"/>
          <p:cNvSpPr txBox="1">
            <a:spLocks noChangeArrowheads="1"/>
          </p:cNvSpPr>
          <p:nvPr/>
        </p:nvSpPr>
        <p:spPr bwMode="auto">
          <a:xfrm>
            <a:off x="1244273" y="4085353"/>
            <a:ext cx="12470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Research Center</a:t>
            </a:r>
            <a:endParaRPr kumimoji="0"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20" name="Picture 55" descr="Corporate Office 3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5" y="3315873"/>
            <a:ext cx="228204" cy="37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55" descr="Corporate Office 3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10" y="3933057"/>
            <a:ext cx="228204" cy="37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" name="Picture 12" descr="D:\NP_ICON_圖示\jpg\n_icon-07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036535" y="5949280"/>
            <a:ext cx="395071" cy="504056"/>
          </a:xfrm>
          <a:prstGeom prst="rect">
            <a:avLst/>
          </a:prstGeom>
          <a:noFill/>
        </p:spPr>
      </p:pic>
      <p:pic>
        <p:nvPicPr>
          <p:cNvPr id="354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093081" y="4581128"/>
            <a:ext cx="288032" cy="2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093081" y="5261958"/>
            <a:ext cx="288032" cy="2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093081" y="5901718"/>
            <a:ext cx="288032" cy="2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092" y="3429001"/>
            <a:ext cx="1080120" cy="614469"/>
          </a:xfrm>
          <a:prstGeom prst="rect">
            <a:avLst/>
          </a:prstGeom>
          <a:noFill/>
        </p:spPr>
      </p:pic>
      <p:pic>
        <p:nvPicPr>
          <p:cNvPr id="216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6140" y="3717032"/>
            <a:ext cx="7794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" name="文字方塊 30"/>
          <p:cNvSpPr txBox="1">
            <a:spLocks noChangeArrowheads="1"/>
          </p:cNvSpPr>
          <p:nvPr/>
        </p:nvSpPr>
        <p:spPr bwMode="auto">
          <a:xfrm>
            <a:off x="576561" y="538949"/>
            <a:ext cx="15231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dist" eaLnBrk="1" hangingPunct="1">
              <a:defRPr/>
            </a:pPr>
            <a:r>
              <a:rPr kumimoji="0" lang="en-US" altLang="zh-TW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微軟正黑體" panose="020B0604030504040204" pitchFamily="34" charset="-120"/>
              </a:rPr>
              <a:t>N-Cloud</a:t>
            </a:r>
          </a:p>
          <a:p>
            <a:pPr algn="dist" eaLnBrk="1" hangingPunct="1">
              <a:defRPr/>
            </a:pPr>
            <a:r>
              <a:rPr kumimoji="0" lang="en-US" altLang="zh-TW" sz="1200" dirty="0">
                <a:solidFill>
                  <a:srgbClr val="C00000"/>
                </a:solidFill>
                <a:latin typeface="+mj-lt"/>
                <a:ea typeface="標楷體" pitchFamily="65" charset="-120"/>
              </a:rPr>
              <a:t>-Central Operation</a:t>
            </a:r>
          </a:p>
          <a:p>
            <a:pPr eaLnBrk="1" hangingPunct="1">
              <a:defRPr/>
            </a:pPr>
            <a:r>
              <a:rPr kumimoji="0" lang="en-US" altLang="zh-TW" sz="1200" dirty="0">
                <a:solidFill>
                  <a:srgbClr val="C00000"/>
                </a:solidFill>
                <a:latin typeface="+mj-lt"/>
                <a:ea typeface="標楷體" pitchFamily="65" charset="-120"/>
              </a:rPr>
              <a:t>-Security Response</a:t>
            </a:r>
          </a:p>
          <a:p>
            <a:pPr eaLnBrk="1" hangingPunct="1">
              <a:defRPr/>
            </a:pPr>
            <a:r>
              <a:rPr kumimoji="0" lang="en-US" altLang="zh-TW" sz="1200" dirty="0">
                <a:solidFill>
                  <a:srgbClr val="C00000"/>
                </a:solidFill>
                <a:latin typeface="+mj-lt"/>
                <a:ea typeface="標楷體" pitchFamily="65" charset="-120"/>
              </a:rPr>
              <a:t>-Reporting</a:t>
            </a:r>
            <a:r>
              <a:rPr kumimoji="0" lang="en-US" altLang="zh-TW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標楷體" pitchFamily="65" charset="-12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714016" y="980397"/>
            <a:ext cx="1860116" cy="1248035"/>
            <a:chOff x="1701924" y="1016668"/>
            <a:chExt cx="1860116" cy="1248035"/>
          </a:xfrm>
        </p:grpSpPr>
        <p:grpSp>
          <p:nvGrpSpPr>
            <p:cNvPr id="3" name="群組 2"/>
            <p:cNvGrpSpPr/>
            <p:nvPr/>
          </p:nvGrpSpPr>
          <p:grpSpPr>
            <a:xfrm>
              <a:off x="1752638" y="1016668"/>
              <a:ext cx="1809402" cy="1152525"/>
              <a:chOff x="1752638" y="1016668"/>
              <a:chExt cx="1809402" cy="1152525"/>
            </a:xfrm>
          </p:grpSpPr>
          <p:pic>
            <p:nvPicPr>
              <p:cNvPr id="166" name="Picture 3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715" y="1016668"/>
                <a:ext cx="1584325" cy="1152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7" name="矩形 166"/>
              <p:cNvSpPr/>
              <p:nvPr/>
            </p:nvSpPr>
            <p:spPr>
              <a:xfrm>
                <a:off x="1968662" y="1547883"/>
                <a:ext cx="648072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1752638" y="1277541"/>
                <a:ext cx="648072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69" name="Picture 5" descr="D:\NP_ICON_圖示\jpg\icon_-04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701924" y="1210859"/>
              <a:ext cx="1008112" cy="1053844"/>
            </a:xfrm>
            <a:prstGeom prst="rect">
              <a:avLst/>
            </a:prstGeom>
            <a:noFill/>
          </p:spPr>
        </p:pic>
      </p:grpSp>
      <p:sp>
        <p:nvSpPr>
          <p:cNvPr id="170" name="文字方塊 249"/>
          <p:cNvSpPr txBox="1">
            <a:spLocks noChangeArrowheads="1"/>
          </p:cNvSpPr>
          <p:nvPr/>
        </p:nvSpPr>
        <p:spPr bwMode="auto">
          <a:xfrm>
            <a:off x="4582244" y="980729"/>
            <a:ext cx="148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HP 5120 L2 Switch</a:t>
            </a:r>
          </a:p>
        </p:txBody>
      </p:sp>
      <p:sp>
        <p:nvSpPr>
          <p:cNvPr id="171" name="文字方塊 249"/>
          <p:cNvSpPr txBox="1">
            <a:spLocks noChangeArrowheads="1"/>
          </p:cNvSpPr>
          <p:nvPr/>
        </p:nvSpPr>
        <p:spPr bwMode="auto">
          <a:xfrm>
            <a:off x="7750597" y="1916833"/>
            <a:ext cx="12827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dirty="0">
                <a:latin typeface="+mj-lt"/>
                <a:ea typeface="標楷體" pitchFamily="65" charset="-120"/>
              </a:rPr>
              <a:t>HP 6604 Router</a:t>
            </a:r>
          </a:p>
        </p:txBody>
      </p:sp>
      <p:pic>
        <p:nvPicPr>
          <p:cNvPr id="172" name="Picture 2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3" y="1412777"/>
            <a:ext cx="392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AutoShape 4" descr="data:image/jpeg;base64,/9j/4AAQSkZJRgABAQAAAQABAAD/2wCEAAkGBhQQDxAUDxQVFBQQFRIUEBcVFBQQFRAVFhgWFRYVFBcXGyYfGBklGhYUIS8gIycpLS0sFR8xQTAqNSgrLCoBCQoKDgwOGg8PGiolHyU1KjUyMiwqNS4vLzIsNTQsLDIsNDUsKi80LCwsLCwsLiwsLCwsLCwpLCwsLCwsLCksLP/AABEIAH4BkAMBIgACEQEDEQH/xAAcAAEBAQACAwEAAAAAAAAAAAAABwYEBQEDCAL/xABQEAACAQMCAgQICAsHAgQHAAABAgMABBESIQUGBxMxQRciUVRhc5PRFBYyNHFygbIjMzVCUlORobPC0hVikqKxwdMldCaDlLQkNkNGY4Tw/8QAGgEBAAMBAQEAAAAAAAAAAAAAAAEDBAUCBv/EADERAAICAgAEBAQGAgMBAAAAAAABAgMEERIUIVIFEzFBMmFxoSM0UYGx4SJikcHRFf/aAAwDAQACEQMRAD8AuNKUoBSlKAUpSgFKUoBSlKAUpSgFKUoBSlKAUpSgFKUoBSlKAUpSgFKUoBSlKAUpSgFKUoBSlKAUpSgFKUoBSlKAUpSgFKUoBSlKAUpSgFKUoBSlKAUpSgFKUoBSlKAUpSgFeM14JrFTcankmTTIV6wQvDGq5yshYjPikMQi6jkjvxjGa8Smol1VLs3r2NvSuHwq8MsQZgAwLo4G41IxRtOe7KnFcyva6lTWnpilKUIFKUoBSlKAUpSgFKUoBSlKAUpSgFKUoBSlKAUpSgFKUoBSlKAUpSgFKUoBSlKAUpSgFKUoBSlKAViObOdZrS6MUSxlQitlwxOWz5GHkFbepR0jfP29XH/vVN0nGO0dPwuqFt/DNbWme/wnXP6EP+GT/kp4Trn9CD/DJ/yV6eVeSxewtI0pTS5QAKGzgKcnJ/vV3XgrT9e3s199Z15rW0diyXh1cnCSW18mdX4Trn9CH/DJ/wAlbflPi73VqssgUMzOCFBA8ViB2k1JeMcP+D3EsWdXVtpzjGe/s+2qb0dfk9Pry/fNe6Zyc9NmfxPHohjxsqiltr/jTNBeXIijkc7iNWc47SFBJx+yp74U5f1Ef+NvdW54980ufUzfcaofXq+co60VeE4tV6k7I71o2/hTl/UR/wCNvdTwpy/qI/8AG3urE0rN50/1O1/83F7Pu/8A03ln0nO0kavCmlmVThzkZOMjIx31o5eVt26uUojlDjSGaPQSy9UxPiYLMRscZ8m1Sax/HResj+8KvFaaW5p8RxPE6oYs4+StbX1/nZ6bS1WJFRBhV2HefKST3knfPpr3UpWk4TexSuBxrjUVnC0s7aUXA2GosTsFUDtJrDSdNUWTptpSO4l0Un6QM4/bV1dFlnWKKp3Qr6SZSKVNfDXH5tJ7RPdTw1x+bSe0T3VZyl3aV83T3FKpWd5d51iu7SW4YGFIWZZNbAgaVVs5Hdhh9tZ696ZoFciKGWRR2MSserc7gHJx2duDv2Cq40WSbil6Ht31pJt+pQ6VNfDXH5tJ7RPdTw1x+bSe0T3VZyl3aeOap7ilUrB8J6X7aV9MyPADjSzYkXP97TuvdvjH0V2nOHPI4c0WqB5FlDYZWVVBH5u++cb+/fFbosUuFrqe1fW48SfQ1FKmy9NcWRm2kx3+Oh2/ZW94VxaO6hSWFtSONj3g94I7iDsRUWUzr6yRMLoWdIs5lKxXMnSjBZzmFUeZ02k0lVVD+jk9p8u23lznHCsOl5ZpUjS0mZnOAEZHY7EnA2ycAntHZXtY1rjxa6Hl5FafDvqUKldJzHzdBYKpuC2XzoRRqZ8YzjOBjcbkjtrIHprj82k9onurzDHssW4omd9cHqTKVSpr4a4/NpPaJ7qeGuPzaT2ie6rOUu7TxzVPcUqldVwHj63Vmlzp6tXDkhiDpCMykkj6pNZO/wCmW3RysMUkqj8/KxhvSoO+PpA+iqo0zm3GK9CyV0IpNv1KDSpr4a4/NpPaJ7qeGuPzaT2ie6reUu7Svmqe4pVKn1h0y27uBNFJEpx42VkC+lgN8fQDWm5n5oWxtROUMilkUBWAzqyQQT3bVXKiyLUWurLI3QknJP0O7pU18Ncfm0ntE91PDXH5tJ7RPdVnKXdpXzdPcUqlTXw1x+bSe0T3VzeFdMFtK+mZHgB7GOJFz/e07r9OCPoqHi3Jb4SVk1N64je0rrOYuOCztZZypcR6fFBAJ1MqbE/Wz9lYjw1x+bSe0T3V4rossW4o9TvhW9SZSqVNfDXH5tJ7RPdTw1x+bSe0T3VZyl3aeObp7ilGsxcdIFuk/VKskmDgsigrnJHi5IL7gjxQdwQMmuksemO3kfTNFJEp/PyJAv0hd8ekA/RXH/sG4hlUCF5uqFssQVh8HuVieRgZyWGhvGRgSDhkJ3BqFQ4P8RaPSujP4HsottcrIivGQyuAysNwwO4Ir211nLvCzbW0cTEMy62cjs1OzSMFz+aCxA9AFdnWd+vQuQqUdI3z9vVx/wA1VepR0jfP29XH/NWfI+A7Hg/5n9mafox+Zyeub7kda+sh0Y/M5PXN9yOteTXur4EZc/8AMz+pGeb/AJ/dfX/2FUDo6P8A09Pry/fNT/m/5/dfX/2FdRmsanwTbPprMXmsWEN69H6b9v2Lfx3e0ucZ3hl7v7jVD685rxUW2cfsWYOFyikuLe/lr/tilK81SdE91j+Oi9ZH94VeKg9j+Oi9ZH94VeK243oz5fxz44fRilKVqPnyTdNF8/XW0WfECNJjfdixUEjs2AOPrN5azXJfJp4k0wEoi6kId0MmrWWHcwx8n99d70z/ADy39SfvtWEtrh0JMTOpIwSjMpI9Ok9nZXex03jpRemcO9pXtyW0UjwJt52vsD/yV48Cbedr7A/8lYH+1Ln9bP7WX30/tO5/Wz+1l99PLv7/ALIeZR2fc3vNPLZ4bwV4hKX625RnIXqwQV2XGTt+DU9vaKxPK3Avh13HBq0B9RZsZwqgscDvO2Ptrc81l/i7ZmYszloCxf5W4cjPl2IGTvtWe6LPyrD9Sb7hrxVOSpnLfXqe7Ixd0I66dDU+BOPzmT2a++vB6FExtcv6Pwa/1VS80zXO5y7uOhylPafMVxAUd0bGUZkbvGVJU/ZkVcOTIVveDwLdDrFdZEbUSSQkjopyTkNgDcdndiotxY//ABNx66b77VbOi/8AJNt9M/8AGkrfnP8ACjL32YMJfiSXtolHOPKL8PnKkM0LH8DIR8oYzpYjbWN9u/Gfo4fB+Zri0WRbaVkEo8cDB37NQyDpbHeN/wBgxUOlnj0KWptiNUs2llGPxShvxhPcdmA8u/dUbq/Hk7qvxF/ZTkRVVn+D/o/YBZtsszHbtZmYn9pJP+tWvo85HFlGJZhm4kBz/wDiQ4OgenYEny7d28x5F4tFa38UtwPEGpdX6pm2Eh9AGr9ua+gFbyVlz7ZLUF6GnBqi9zfqQzpRcnis+SThYQMnOB1anA8gySftNezkbkD+0Y5ZHkMaxsEXSoYs2NTZBOwAKftPkr09J/5VuPoh/hJW46GfmM//AHDfw4qtnZKvGi4/IrhCM8hqXzOH4FI/OZPZr76eBSPzmT2a++qVmma53N3dx0OUp7TDc2cM+AcBkhidiECIWOAWEkw1g47jrYY8hqPWVv1ksadnWOiZ8mpguf31b+lH8lXH1oP4qVF+BKTd2oAJPXwbDf8A+otdDDk/KlL32/4MGWl5sY+2kUnwKR+cyezX308CkfnMns099UrNCa5/OXdxv5SntPmri9h8HuJ4s6upkkjzjGrSxXOO7srXz3TSctJrYtougi5OdKjOF+gZ28g27AKzXNv5Qvf+4n++1d//APbX/wC5XVse41t/qjlVrUppfozNcB4Sbu6ggB09a4XV26Rgsxx3nAO1UfwKR+cyezX31iuj78q2f12/hvX0BWfMvsrmlF+xpw6IWQbkiaeBSPzmT2a++pfe23VSypnPVu6Z7M6WK5x3dlfTVfNnHPndz6+f+I1ThXTsbUns85lMK0uFFGkuzLyrlu1VSPtzkR3Cov7gKm/CeGtc3EMKfKlcKMnGM9p+wAn7KoUH/wAqP9Y/+7FZDkL8qWXrP5Wqyl8MLGvZsruXFKtP9EbjwKR+cyezX308CkfnL+zX31S68Gubzd3cdLlKe0+bON8O+DXM8OrV1LsgbGNWD247qsPRPetLw4BznqpHjQkknQArAb+TUQPQBUq50/KV766T/Wqb0O/k9/Xyfcjrflvix038jBirV7S+Zu6UpXGOwKk/SN8/b1cf81VipR0jfP29XH/NVGR8B1/B/wAz+zNP0Y/M5PXN9yOtfish0Y/M5PXN9yOthXur4EZc/wDMz+pw5+DQOxZ4YmY9paNGJ+kkZr1/F+283h9lH7q5skgUZYgAdpJwB9tcT+3IP18PtU99eml7lEZWtf4tn5+L9t5vD7KP3U+L9t5vD7KP3V+v7bg/Xxe1T31yYLlXGUZWHlUhh+0U1Elytj6t/c6+55VtZBhoIx9VAhH2rip5zjyh8DIkiJMLnAzuY27cE947cGqxWd5+UHh0+e7qyPQesQVXbXFxZswMy2u6MeJtNpafzJTY/jovWR/eFXioPY/jovWR/eFXiq8b0Zt8c+OH0YpSlaj58j3TN88t/Un77VyuhRfwt79SD/WSqRxHgMFwQbiGOUr8kuisR9BIrzw3gkFtq+DxRxa8atCBNWOzOO3tP7a28yvI8rXUx8u/O8zZzcUxXmlYjYZbpF5fe8sWWEapI2WRB+ljIZR6dJOPSAPTUNPWQSb64pIz/ejdD+4g19N1x7mwjlGJURx24dVcZ8uCPSa24+W6o8LW0Y78VWviT0z54+NN351ce3l/qp8abvzq49vL/VV/+L9t5vD7KP8App8X7bzeH2Uf9NaOer7CjkrO8+eOF8MkuZVigUszHu3Cj9Jsdijy1XuKcci4HYxW8Z62YKerU95YlmlkAPipqJwO/sHeRtILVY1CxqqqOwKAoH2CuFfctW07654IpHwBqdFY4HYMn6TVFmUrZLiX+K9i2vFdUXwvq/c+d7++knkeWZi7ucsx7/cANgOwAVvuVuin4RamS6Z4nkH4FQB4i7EO6nc538Xbb09lEj5OslYMtrACpBUiJcgjcEbV2+K925zaSrWjzVhJPdj2fNXFeFSWszxTKVdDv2HIO4IIyCCMVtejfnowSC3u5PwDD8Ezn8Sw7F1HsQgY32Bx2AmqjxDl+3uGDXEMcpUYUuofSO3Az2b1xfiVY+aQeyT3VM8yFkOGcSIYk658UJE36V+AOLkXUYLxTImplywRlGMkjsUrpwfQaxVnxeaEEQzSRhjlhHI8YJ7MkKRmvpVYwAANgBgAbADyVwfi/bfqIfZR/wBNRVmqMOCUd6Jtw3KfFF6ID8abvzq4/wDUS/1V4+NN351cf+ol/qq//F+283h9lH/TT4v23m8Pso/6as56vsK+Ss7zI2NnLxLl5ULl5XVirO27tFMxUMx8oQDJ/b31I54ZLeXS4eKSMg4OY3QjcEd4+kV9LQwKihUAVV2UKAoA8gA2Ffi5sI5RiVEcDcB1VwO3yj0n9tUU5flt9OjZdbieYl16o+d/jTd+dXHt5f6qfGi786uPby/1Vf8A4v23m8Pso/6afF+283h9lH/TV/PV9hTyVnefOttbyXEmmNWlkck4GXdj2knvPfuapHNfAPgXAIoT8vro3l+u+okDfsGy+nTnvqmW9mkYxGqoBnAVQg33OwFeLyxSZGSVQ6NjUrDUrY33FU2ZrnKPTSTLa8PgjLr1ZBuj78q2f12/hvX0BXV2fLFrC4eG3ijdc4ZUVWGRg4IHkNdpVOTcrpcSRdjUuqOmzxXzXxw//F3Pr5/4jV9KYrhz8GgkbU8MTMe0tGjE/aRU416pbbW9kZNDuSSetE3gP/hR/rH/AN2KyPIf5UsvWfytV8ayQxmMqvVldJTSNOnGNOOzGO6uDa8q2kTq8VvEjr8llRVZdsbEegmrYZSUZpr139yuWK3KL36a+x2teDShrAbj5450P/Ur310n+tU3odP/AE9/+4k+5FWvuODwyNqkiidj2lo0Yn7SM1yLe3WNQsaqqjsCgKB9AG1bbcpTqVev0MVWM4WOez2UpSsRtFSjpG+ft6uP+aqvUn6Rvn7erj/mqjI+A6/g/wCZ/Zmo6Mfmcnrm+5HWvNZDox+Zyeub7kda+vdXwIy5/wCZn9SUc+ccaa5eIH8HCdIUdjMPlMfKc7fZWYrsOYDm8ufXS/eNb/kHhcUlijSRRu2uTdkVjsxxuRWPhdk2j6d3wwsaEkunT7rZMMV2PBOOSWkoeMnGfHXPiuO8EeX01S+auEQpY3LJDErCNiCI0BB8oIG1SNu+vM4OtrqWY2TDOrluPT06l7hkDKGHYwBH0EZFdHz5+Tp//L/iJXbcM/EQ+rT7orqefPydcf8Al/xErfP4WfI4y1kQX+y/kk9j+Oi9ZH94VeKg9j+Oi9ZH94VeKoxvRnX8c+OH0YpSlaj54y3Pv9pdVCeEaC4c9crdXllxtp6zxcZzncHcVw+HdIyRRqvGFFjcfoMdSyj9ZHp1ELnI8bvGMmv1zz0hnhs1vCltJcSXCsyBW09hAwMKxY+gDyV0XOKpdcJubniNrDbXgidbdXkSSYJkFSDsQcltu0b+XFAd9xbpQtEtLia0kjumtwjNGr6G0s6x6jkZCguN8VOYOcLuXiScQHwdVMYVLd+JQxqFK48ZS2Qdy2CoIP0V2ktzZDllo4ntzcmziaZUMfXbPEW16fG2Yr2+isVwq4hESZn4cCFUFX4dPO+cY8dxD4zeUgnehJY+jnnyTihuuthSIW7IqlJOtDFteRnGDjSNxsc1tqi3RPzRaWJeAzddNe3CBBBDMFXOFGesVcDJJwAcAVaaEGV56TiWmBuEtHlGYzI4TMo20gFxjGxyMg7jeur430pCxtI2vbaSK7kV9MGzKSh0lutGV0Zwf0sHs7CfzzJ0r/Bb57OKzmuJU0fIONRZQ3iqFYkYYb/TXN+OFq8UZ4ukFrKG1pBO8c8kYHyJMAZQnu2B2oDAcD6SeI25mE6wSNLIZD8Iu44TFkD8GiNJlFGPk42ya7QdLV8zKqQWLO7BUUX0LFmOwAHWdpO1Yrg17YNDxKW7MJu5ZmezWZZnTxiXJYJtgliN/JXNmvOHfCuCtEbZCkpk4g0CTJEulkdBiXcjAI+nPZQkuXLdzcyWyNfRJDM2S0aNrCDPi5OT42MZ3Ndm1dHwfnezvJeqtZ1lkClyFDfJBAJyRjtYbemu8NCCX8Z6QOLWsczzcNjSOI7ydbqQDVpB2OWySvZXO5LueLXk1vd3MkEdpJGWWGMZMiuuUO4JBzpOS3oxuazXSBy1dWtjcSXnFpJRK2EgKaFmJcEIAXOABvgDA012PRjwJ5o7SePis0kcATrbVSQsTBdoWy2yD6u4G1CTRv0oQRX8tpdRywFHCRyspaOXIGDkDKg5GDuN9yK4XLnM1xLzDxG1kfMEMeYk0qAhBiwQcZydbZya8cEueOQz6LyCK6haTHWLJFC0alvlqBjKgb4K59NcLldv/FfFh5YV/d8HoCn16by8SGN5JWCJGpZ2Y4CqNyTXtzXF4rDE8Eq3QQwlW67rMBNHfqJ2A9NCCYc9dLMZayHDLoAdcDdERsCIwV2PWJ8nBfs32rZz9JXD0gWc3KGN3MalQ7nWAGIKquoYBBOR3jy1LOfOK8MFxw4cNSJxBPruFghH4RdUeEzpAkJwwxk9vprcz30LcNluJuEBBA+baCWOFXmZtK6wgXxT5RgkhO/ahJneY+lhDxWwa0uz8DXHwsCNwpyx1alZNTeLjGBtW64R0mWF3cJBbzF5JM6B1Uyg4Usd2QY2B7amXFrW8e5tr5uDrDBZqzSRAxIsiAFiXBAxgeVT2dlULo04lHe27XS2MVqdbRo0ap+FQYyQwUHGrI8mVoDaV0/NXHWsrZpkgkuNBGpI8agu+X37htnAPbXcUoQfP/MXS7eXxWGBBaxyHBxIEkkXsI699KoO0ZAH091djzV0n3fwXqFjt4Ou0xI8V/HdSRgYzkxsdORtrJHae+vz01zIOLWYYxoqwAs0sZmjAaST5SKCWHinYDvrIcduYXa26qa0YLIC/wAHsJLcRrkZaQMoMqjfxfR6aElK5O5zvs2doVtJjlUkkPEIppnQbu+lWJJChvL2D6aqoqHcscxWttfQytc27jxk0wcJe3kcuNIAbQNIyR2HJ7Mb1cc0IPNYXpi45PZ8OWS0kMT9fGrMoUnSVc48YHvArdVPOnRc8Hb0TQn7w/3oDIca49xS1eBWvbh+viSRWW1gVPGAbQjOw1kZGcdmRXXJztxRpJI1ubotHp1AW1szDUMjKhtvsJrQdKXDHe14RKImaO2hZrhxHHKsS6IMB1kIU5IOzHBqd8PiSQtmPU10zJbLHb2MhYjYDqy4MLH+6BnuzQk2dzzHxaPhst58MlCJIsemW1hjZ9R06o2BYEA/vBqx8uzvJZ2rzHMjwwtIcAZdkUscDYbk1KeYeFvbcnxRyxmKQOhkUjDAtOzZYeUgiqzwIYtLbH6mL7i0IOdSlKAVKOkb5+3q4/5qq9Tjnnl64mvC8MTOpRBlcdozkbmqL03DodXwmcYZG5PXR+p1/K/OvwKFozFr1OXzr04yFGPkn9H99dz4VB5ufaj+ist8ULzzeT/L76fFC883k/y++synYlpfwd2zGwbJOcmtv/b+zr+IXXWzSyY09Y7PjOcaiTjNVHo6/J6fXl++an3xQvPN5P8AL76pPJPDpILKNJl0tl2I7SAzEjOO/Fe6E+PbRl8WsqeOoQkn1Xo9+zPdzf8AMLr1bVGDVv5gsmntZ40xqkRlXOwyezNSj4oXnm8n+X31ORFtrSPHg11cK5KUkuvuzW2nSXCkaKYpfFVV/M7gB5a4PMfPsV1ayRLHIpfRgtpwMMrb4PoroPiheebyf5ffT4oXnm8n+X314dljWtfY1RxMGM1NSW11+L+zrrH8dF6yP7wq8VHbTlO7EsZNu4AdCfk7AMCT21Yqux00ns53jVkJzhwtPo/RilKVpOCdXx/mK3sYxJdyLGpOlMgszHGcKqgknA7qw9nw3hnMF3JcGG5fqUSPW+qGCTBbATS2osM7jbtG1brjnLdvfKi3cSyrG2tA2RhsY7iO49nYa97cMj6gwBAsRRo9CDqwEYEELpxp2J7KAmfPnDuHw8PvoLIQQyQi3+EskRkcI8o0xs65Ooso2J7BvjINdJaXtxCjxQ8Um1W9ol0I4bCJFMOhHGGcjx9DKd/SM5re8F6KLS2gvYCZJYr0x6w7AMojJZQGQA/KJOe2u++KtuJJpFTTJNALZ2VmB6oDAVd/FOMbjfxR5KEkq5H49Pc8bt1M7TL1UkjvNZwW0xXSfFyoZsZ0HUG3q2VOOQOi6Xh97Jc3FwJiUaKMAMSwYr4zs3fhAMDP07VR6EHHu7iOFXllZY1UeO7EKAo/SY92/wC+pdxm24bdWvFOJW8Ek8g1oryLIY2k0rGJIkbYqMqSSNtJ7K3fOPKEfE4EhmeRFWRJPwZALaQw0nIIxhj9Bwe6u04dw2O3hjigQJHGoVFHYAP9T6e/JoD5/wCHTXUfDI4LWwu1uFmMpuBb6xIp1AIQ0ZJXSV23GVzXq4xxGOW9slvLG4HVQMtzH1SwT3TFXxKFjVcAHBz3BT219E3dsJI3Q5AkVkJBIIDAg4I7DvWA5D6KmsLo3N1cfCJQpSLZvFB2LMzEknTsB2DJ7aEnZdHPI9tZRdfAswe6RSfhGkSxIfGERCgAd2fKQPJWwmQlWAJUkEAjGVJHaM7ZFfulCCG83dG9zFb315xO6Ny0KKLbBbJLSKupwQAgAJ8RcjJznbB77gXJRl4RaTcLZbW7nt4Ummy6dYmxk2TI1kqPHxnt3Ga33NfARf2U9sW0dcoAbGrSQwYHGRkZUbZr28u8GFnaW9urFhBGqaiMFsDc47snO1AYiLoc1qPhXEb2V/ziJdK59AbUf31NzybOeLX1rw+aTrLdSys0pjeZR1eVLrjfL9+3i19IVkuEci/B+L3d/wBZkXKaVj04KE6NZLZ3GUGNvzjQk9vR1yxLYWQjuXMk0jtLLljIEZgo0Bj24CjJ7yTXccf4ZFc200NztFKumTxurwMg/K7twK7CuFxrhEd3bzQTDMcylG8oz2EeQg4I9IFCCTc4cHsrS94LbWCRh/hUby6TrkK64gpkckk58YjJ7jVH5z4fZ3Fo8fEGRIj4wZ3WMxsM4dC35w3+nJG+TXUcq9Elnw+cTR9ZLIuerMpQiMnYlVRVGrGdzntpzr0V2/E545neSJ1ARymk9YgOQPG+SRk7jy9hoCN8S50n6l7A3RnsxIq9cEPWtCp+SNZBK9+lv0MZ01ceT+Z+HvbwxWU8YWJVRI2YRyDA/ORsEnynvOa/cfR3ZLZNaCAdU27HtkLgYEmvt1juPd2YxtWW4b0CWkcoaeWWdAciMhY1b0OV3I+jFCSn1keep+KaoE4SkeG1GaVzH4hGAow57NycgHs7u/WRoFACjAAAAGwAGwAryRQgkT8IvJ5rc3PFbIzy5SAR20Fy+MF2CtoBA8UnOw27a63mfl69g4nwqOTiJklmMqwSCFY/g3yQcIuzBtWPsra8m9FMXDrya4D9YW1C3Upp6hWO+Tk6mx4udts+Wuw4/wAkfCuJWF51mkWedSac9ZvqXBztud9uyhJheaBxSwMYl41GDKGMYkjEOrTjPjCJlHaPlEdtfro/j4ve3cU1zdSG0hYszLLEY7gqSOrXqdnGob52GD34qi81cmW/ElhW6DEQvrXQ2gnIwVJxnSds4wfFG9dtw/h8dvEkUCBI4xpRVGAo/wD7voQe8VPenV8cHYfpTQj7x/2qh1lukXlB+KWawRyLGRKkhLKWBADKRsf72fsoDFc3i8tkU3N9i3uCkVrbRWSXjuAqkIyyALq2zu257PIM9zbZvw+CN/hyrdOIXFutlb2tzGrb5LwklcYxsd8EVQjyXxRsauMNkdmm0iGP31xrjo2vpHR5OKa3j+Q7WUDunf4rE5X7KEmc524BxCLhN9LxK8+EAi2WGNV0quZ4iXYaVw2NsD9I71WuANm0tj5YYfuLWD430b8SuoHgm4qJI306le1Vc6WDKdStnYgH7KofDrTqoYo856pETOMZ0qFzj7KEHIpSlAKUpQClKUApSlAKUpQClKUApSlAKU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5" name="文字方塊 49"/>
          <p:cNvSpPr txBox="1">
            <a:spLocks noChangeArrowheads="1"/>
          </p:cNvSpPr>
          <p:nvPr/>
        </p:nvSpPr>
        <p:spPr bwMode="auto">
          <a:xfrm>
            <a:off x="1798582" y="5332254"/>
            <a:ext cx="108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E-Learning</a:t>
            </a:r>
            <a:endParaRPr kumimoji="0" lang="zh-TW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40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雲朵形 11"/>
          <p:cNvSpPr/>
          <p:nvPr/>
        </p:nvSpPr>
        <p:spPr>
          <a:xfrm>
            <a:off x="909836" y="3469863"/>
            <a:ext cx="3697686" cy="1837670"/>
          </a:xfrm>
          <a:prstGeom prst="cloud">
            <a:avLst/>
          </a:prstGeom>
          <a:solidFill>
            <a:schemeClr val="bg1"/>
          </a:solidFill>
          <a:ln>
            <a:solidFill>
              <a:schemeClr val="accent3">
                <a:lumMod val="95000"/>
              </a:schemeClr>
            </a:solidFill>
          </a:ln>
          <a:effectLst>
            <a:outerShdw blurRad="635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altLang="ko-KR" sz="1200" b="1" dirty="0">
              <a:solidFill>
                <a:schemeClr val="tx1"/>
              </a:solidFill>
              <a:ea typeface="微軟正黑體" pitchFamily="34" charset="-120"/>
            </a:endParaRPr>
          </a:p>
        </p:txBody>
      </p:sp>
      <p:pic>
        <p:nvPicPr>
          <p:cNvPr id="33795" name="Picture 3" descr="D:\N-parter\PPT說明檔\n-partner logo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564" y="3140968"/>
            <a:ext cx="4331252" cy="3557478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147230" y="2564904"/>
            <a:ext cx="77798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Private </a:t>
            </a:r>
            <a:r>
              <a:rPr lang="en-US" altLang="zh-TW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Cloud</a:t>
            </a:r>
          </a:p>
          <a:p>
            <a:pPr>
              <a:defRPr/>
            </a:pP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Big 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Enterprise/university/Government/regional company</a:t>
            </a:r>
            <a:b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zh-TW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public </a:t>
            </a:r>
            <a:r>
              <a:rPr lang="en-US" altLang="zh-TW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cloud</a:t>
            </a:r>
          </a:p>
          <a:p>
            <a:pPr>
              <a:defRPr/>
            </a:pP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telecom 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MSSP/SI cloud business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845940" y="2276872"/>
            <a:ext cx="2206559" cy="2111827"/>
            <a:chOff x="1286230" y="2276872"/>
            <a:chExt cx="2206559" cy="2111827"/>
          </a:xfrm>
        </p:grpSpPr>
        <p:sp>
          <p:nvSpPr>
            <p:cNvPr id="7" name="圓角矩形 6"/>
            <p:cNvSpPr/>
            <p:nvPr/>
          </p:nvSpPr>
          <p:spPr>
            <a:xfrm>
              <a:off x="1286230" y="2276872"/>
              <a:ext cx="2111827" cy="21118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215900">
                <a:schemeClr val="bg1">
                  <a:lumMod val="75000"/>
                </a:schemeClr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387752" y="2708920"/>
              <a:ext cx="210503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latin typeface="+mj-lt"/>
                </a:rPr>
                <a:t>N-Cloud Commercial deployment</a:t>
              </a:r>
              <a:br>
                <a:rPr lang="en-US" altLang="zh-TW" sz="2400" b="1" dirty="0">
                  <a:latin typeface="+mj-lt"/>
                </a:rPr>
              </a:br>
              <a:endParaRPr kumimoji="1" lang="zh-TW" altLang="en-U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軟正黑體" panose="020B0604030504040204" pitchFamily="34" charset="-120"/>
                <a:cs typeface="+mj-cs"/>
              </a:endParaRPr>
            </a:p>
          </p:txBody>
        </p:sp>
      </p:grpSp>
      <p:pic>
        <p:nvPicPr>
          <p:cNvPr id="11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820" y="1988840"/>
            <a:ext cx="1456068" cy="828342"/>
          </a:xfrm>
          <a:prstGeom prst="rect">
            <a:avLst/>
          </a:prstGeom>
          <a:noFill/>
        </p:spPr>
      </p:pic>
      <p:sp>
        <p:nvSpPr>
          <p:cNvPr id="17" name="雲朵形 16"/>
          <p:cNvSpPr/>
          <p:nvPr/>
        </p:nvSpPr>
        <p:spPr>
          <a:xfrm>
            <a:off x="3211127" y="4458026"/>
            <a:ext cx="1872208" cy="930447"/>
          </a:xfrm>
          <a:prstGeom prst="cloud">
            <a:avLst/>
          </a:prstGeom>
          <a:solidFill>
            <a:schemeClr val="bg1"/>
          </a:solidFill>
          <a:ln>
            <a:solidFill>
              <a:schemeClr val="accent3">
                <a:lumMod val="95000"/>
              </a:schemeClr>
            </a:solidFill>
          </a:ln>
          <a:effectLst>
            <a:outerShdw blurRad="635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altLang="ko-KR" sz="1200" b="1" dirty="0">
              <a:solidFill>
                <a:schemeClr val="tx1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82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130958" y="2420888"/>
            <a:ext cx="70760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262626"/>
                </a:solidFill>
                <a:latin typeface="Calibri" pitchFamily="34" charset="0"/>
                <a:ea typeface="微軟正黑體" pitchFamily="34" charset="-120"/>
              </a:rPr>
              <a:t>Syslog</a:t>
            </a:r>
            <a:r>
              <a:rPr lang="zh-TW" altLang="en-US" sz="3600" b="1" dirty="0">
                <a:solidFill>
                  <a:srgbClr val="262626"/>
                </a:solidFill>
                <a:latin typeface="Calibri" pitchFamily="34" charset="0"/>
                <a:ea typeface="微軟正黑體" pitchFamily="34" charset="-120"/>
              </a:rPr>
              <a:t> </a:t>
            </a:r>
            <a:r>
              <a:rPr lang="en-US" altLang="zh-TW" sz="3600" b="1" dirty="0">
                <a:solidFill>
                  <a:srgbClr val="262626"/>
                </a:solidFill>
                <a:latin typeface="Calibri" pitchFamily="34" charset="0"/>
                <a:ea typeface="微軟正黑體" pitchFamily="34" charset="-120"/>
              </a:rPr>
              <a:t>Data storage/Query/Analysis</a:t>
            </a:r>
          </a:p>
          <a:p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Support Syslog Collection of multi devices/Server</a:t>
            </a:r>
          </a:p>
          <a:p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Artificial Log Analysis</a:t>
            </a:r>
          </a:p>
          <a:p>
            <a:r>
              <a:rPr lang="en-US" altLang="zh-TW" sz="2400" b="1" dirty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Cloud Structure, fast log query, scalable storage </a:t>
            </a:r>
            <a:r>
              <a:rPr lang="en-US" altLang="zh-TW" sz="2400" b="1" dirty="0" smtClean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space</a:t>
            </a:r>
            <a:endParaRPr lang="en-US" altLang="zh-TW" sz="2400" b="1" dirty="0">
              <a:solidFill>
                <a:srgbClr val="C00000"/>
              </a:solidFill>
              <a:latin typeface="Calibri" pitchFamily="34" charset="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845940" y="2276872"/>
            <a:ext cx="2111827" cy="2111827"/>
            <a:chOff x="1286230" y="2276872"/>
            <a:chExt cx="2111827" cy="2111827"/>
          </a:xfrm>
        </p:grpSpPr>
        <p:sp>
          <p:nvSpPr>
            <p:cNvPr id="7" name="圓角矩形 6"/>
            <p:cNvSpPr/>
            <p:nvPr/>
          </p:nvSpPr>
          <p:spPr>
            <a:xfrm>
              <a:off x="1286230" y="2276872"/>
              <a:ext cx="2111827" cy="21118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215900">
                <a:schemeClr val="bg1">
                  <a:lumMod val="75000"/>
                </a:schemeClr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459421" y="2710536"/>
              <a:ext cx="17654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Syslog</a:t>
              </a:r>
              <a:r>
                <a:rPr lang="zh-TW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TW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ea typeface="文鼎新粗黑" pitchFamily="49" charset="-120"/>
                  <a:cs typeface="Arial" panose="020B0604020202020204" pitchFamily="34" charset="0"/>
                </a:rPr>
                <a:t>Collection</a:t>
              </a:r>
            </a:p>
            <a:p>
              <a:r>
                <a:rPr lang="en-US" altLang="zh-TW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文鼎新粗黑" pitchFamily="49" charset="-120"/>
                  <a:cs typeface="Arial" panose="020B0604020202020204" pitchFamily="34" charset="0"/>
                </a:rPr>
                <a:t>/Store/Analysis/Searching</a:t>
              </a:r>
              <a:endPara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文鼎新粗黑" pitchFamily="49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33795" name="Picture 3" descr="D:\N-parter\PPT說明檔\n-partner logo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564" y="3140968"/>
            <a:ext cx="4331252" cy="3557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D:\NP_ICON_圖示\jpg\np_cl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21" y="133332"/>
            <a:ext cx="1456068" cy="828342"/>
          </a:xfrm>
          <a:prstGeom prst="rect">
            <a:avLst/>
          </a:prstGeom>
          <a:noFill/>
        </p:spPr>
      </p:pic>
      <p:sp>
        <p:nvSpPr>
          <p:cNvPr id="10" name="雲朵形 9"/>
          <p:cNvSpPr/>
          <p:nvPr/>
        </p:nvSpPr>
        <p:spPr>
          <a:xfrm>
            <a:off x="4762403" y="1417528"/>
            <a:ext cx="3959409" cy="2519624"/>
          </a:xfrm>
          <a:prstGeom prst="cloud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64" name="弧形接點 88"/>
          <p:cNvCxnSpPr/>
          <p:nvPr/>
        </p:nvCxnSpPr>
        <p:spPr>
          <a:xfrm rot="5400000">
            <a:off x="6554707" y="2204263"/>
            <a:ext cx="575914" cy="287957"/>
          </a:xfrm>
          <a:prstGeom prst="bentConnector3">
            <a:avLst>
              <a:gd name="adj1" fmla="val 33465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雲朵形 7"/>
          <p:cNvSpPr/>
          <p:nvPr/>
        </p:nvSpPr>
        <p:spPr>
          <a:xfrm>
            <a:off x="1018962" y="3865162"/>
            <a:ext cx="1784877" cy="892438"/>
          </a:xfrm>
          <a:prstGeom prst="cloud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大陸廠區</a:t>
            </a:r>
            <a:endParaRPr lang="zh-TW" altLang="en-US" sz="1600" b="1" dirty="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雲朵形 8"/>
          <p:cNvSpPr/>
          <p:nvPr/>
        </p:nvSpPr>
        <p:spPr>
          <a:xfrm>
            <a:off x="946973" y="5160969"/>
            <a:ext cx="1784877" cy="892438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歐洲</a:t>
            </a:r>
            <a:endParaRPr lang="en-US" altLang="zh-TW" sz="1600" b="1" dirty="0" smtClean="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分公司</a:t>
            </a:r>
            <a:endParaRPr lang="zh-TW" altLang="en-US" sz="1600" b="1" dirty="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" name="雲朵形 10"/>
          <p:cNvSpPr/>
          <p:nvPr/>
        </p:nvSpPr>
        <p:spPr>
          <a:xfrm>
            <a:off x="6706114" y="5304947"/>
            <a:ext cx="1799731" cy="892438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美國</a:t>
            </a:r>
            <a:endParaRPr lang="en-US" altLang="zh-TW" sz="1600" b="1" dirty="0" smtClean="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研發中心</a:t>
            </a:r>
            <a:endParaRPr lang="zh-TW" altLang="en-US" sz="1600" b="1" dirty="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9" name="Picture 3" descr="D:\Npartner\Image\Device\n_icon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2726" y="4038751"/>
            <a:ext cx="359946" cy="366048"/>
          </a:xfrm>
          <a:prstGeom prst="rect">
            <a:avLst/>
          </a:prstGeom>
          <a:noFill/>
        </p:spPr>
      </p:pic>
      <p:pic>
        <p:nvPicPr>
          <p:cNvPr id="21" name="Picture 2" descr="D:\Npartner\Image\Device\icon_-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8103" y="1633496"/>
            <a:ext cx="676699" cy="215968"/>
          </a:xfrm>
          <a:prstGeom prst="rect">
            <a:avLst/>
          </a:prstGeom>
          <a:noFill/>
        </p:spPr>
      </p:pic>
      <p:sp>
        <p:nvSpPr>
          <p:cNvPr id="24" name="文字方塊 23"/>
          <p:cNvSpPr txBox="1"/>
          <p:nvPr/>
        </p:nvSpPr>
        <p:spPr>
          <a:xfrm>
            <a:off x="3015616" y="4220819"/>
            <a:ext cx="1228008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微軟正黑體" panose="020B0604030504040204" pitchFamily="34" charset="-120"/>
              </a:rPr>
              <a:t>Event Log </a:t>
            </a:r>
          </a:p>
          <a:p>
            <a:r>
              <a:rPr lang="en-US" altLang="zh-TW" sz="1200" dirty="0" err="1" smtClean="0">
                <a:latin typeface="Calibri" panose="020F0502020204030204" pitchFamily="34" charset="0"/>
                <a:ea typeface="微軟正黑體" panose="020B0604030504040204" pitchFamily="34" charset="-120"/>
              </a:rPr>
              <a:t>NetFlow</a:t>
            </a:r>
            <a:r>
              <a:rPr lang="en-US" altLang="zh-TW" sz="12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/ sFlow</a:t>
            </a:r>
            <a:endParaRPr lang="zh-TW" altLang="en-US" sz="1200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31" name="弧形接點 88"/>
          <p:cNvCxnSpPr/>
          <p:nvPr/>
        </p:nvCxnSpPr>
        <p:spPr>
          <a:xfrm rot="16200000" flipV="1">
            <a:off x="6385874" y="4113413"/>
            <a:ext cx="1684319" cy="46792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headEnd type="none"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弧形接點 88"/>
          <p:cNvCxnSpPr/>
          <p:nvPr/>
        </p:nvCxnSpPr>
        <p:spPr>
          <a:xfrm rot="5400000">
            <a:off x="6562134" y="2209410"/>
            <a:ext cx="575914" cy="287957"/>
          </a:xfrm>
          <a:prstGeom prst="bentConnector3">
            <a:avLst>
              <a:gd name="adj1" fmla="val 33465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弧形接點 88"/>
          <p:cNvCxnSpPr/>
          <p:nvPr/>
        </p:nvCxnSpPr>
        <p:spPr>
          <a:xfrm flipV="1">
            <a:off x="2962672" y="3173838"/>
            <a:ext cx="3023548" cy="104793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headEnd type="none"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5168451" y="234423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臺灣總部</a:t>
            </a:r>
            <a:endParaRPr lang="zh-TW" altLang="en-US" sz="1600" b="1" dirty="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D:\Npartner\Image\Device\n_icon-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4768" y="4038750"/>
            <a:ext cx="282121" cy="35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2" descr="D:\Npartner\Image\Device\n_icon-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4837" y="5107851"/>
            <a:ext cx="345093" cy="40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2" descr="D:\Npartner\Image\Device\n_icon-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0312" y="5333515"/>
            <a:ext cx="282121" cy="35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3" descr="D:\Npartner\Image\Device\n_icon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8747" y="5376938"/>
            <a:ext cx="359946" cy="366048"/>
          </a:xfrm>
          <a:prstGeom prst="rect">
            <a:avLst/>
          </a:prstGeom>
          <a:noFill/>
        </p:spPr>
      </p:pic>
      <p:pic>
        <p:nvPicPr>
          <p:cNvPr id="43" name="Picture 3" descr="D:\Npartner\Image\Device\n_icon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2026" y="5189537"/>
            <a:ext cx="359946" cy="366048"/>
          </a:xfrm>
          <a:prstGeom prst="rect">
            <a:avLst/>
          </a:prstGeom>
          <a:noFill/>
        </p:spPr>
      </p:pic>
      <p:pic>
        <p:nvPicPr>
          <p:cNvPr id="57" name="Picture 3" descr="D:\Npartner\Image\Device\n_icon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6167" y="1489517"/>
            <a:ext cx="424735" cy="431935"/>
          </a:xfrm>
          <a:prstGeom prst="rect">
            <a:avLst/>
          </a:prstGeom>
          <a:noFill/>
        </p:spPr>
      </p:pic>
      <p:sp>
        <p:nvSpPr>
          <p:cNvPr id="67" name="文字方塊 66"/>
          <p:cNvSpPr txBox="1"/>
          <p:nvPr/>
        </p:nvSpPr>
        <p:spPr>
          <a:xfrm>
            <a:off x="3034661" y="5559006"/>
            <a:ext cx="120896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微軟正黑體" panose="020B0604030504040204" pitchFamily="34" charset="-120"/>
              </a:rPr>
              <a:t>Event Log </a:t>
            </a:r>
          </a:p>
          <a:p>
            <a:r>
              <a:rPr lang="en-US" altLang="zh-TW" sz="1200" dirty="0" err="1" smtClean="0">
                <a:latin typeface="Calibri" panose="020F0502020204030204" pitchFamily="34" charset="0"/>
                <a:ea typeface="微軟正黑體" panose="020B0604030504040204" pitchFamily="34" charset="-120"/>
              </a:rPr>
              <a:t>NetFlow</a:t>
            </a:r>
            <a:r>
              <a:rPr lang="en-US" altLang="zh-TW" sz="12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/ sFlow</a:t>
            </a:r>
            <a:endParaRPr lang="zh-TW" altLang="en-US" sz="1200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6814097" y="721236"/>
            <a:ext cx="135527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999" b="1" dirty="0">
                <a:latin typeface="Calibri" panose="020F0502020204030204" pitchFamily="34" charset="0"/>
                <a:ea typeface="微軟正黑體" panose="020B0604030504040204" pitchFamily="34" charset="-120"/>
              </a:rPr>
              <a:t>Internet</a:t>
            </a:r>
            <a:endParaRPr lang="zh-TW" alt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7497994" y="4585055"/>
            <a:ext cx="122381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Calibri" panose="020F0502020204030204" pitchFamily="34" charset="0"/>
                <a:ea typeface="微軟正黑體" panose="020B0604030504040204" pitchFamily="34" charset="-120"/>
              </a:rPr>
              <a:t>Event Log </a:t>
            </a:r>
          </a:p>
          <a:p>
            <a:r>
              <a:rPr lang="en-US" altLang="zh-TW" sz="1200" dirty="0" err="1" smtClean="0">
                <a:latin typeface="Calibri" panose="020F0502020204030204" pitchFamily="34" charset="0"/>
                <a:ea typeface="微軟正黑體" panose="020B0604030504040204" pitchFamily="34" charset="-120"/>
              </a:rPr>
              <a:t>NetFlow</a:t>
            </a:r>
            <a:r>
              <a:rPr lang="en-US" altLang="zh-TW" sz="1200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/ sFlow</a:t>
            </a:r>
            <a:endParaRPr lang="zh-TW" altLang="en-US" sz="1200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989878" y="2070763"/>
            <a:ext cx="128908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Event Log </a:t>
            </a:r>
          </a:p>
          <a:p>
            <a:r>
              <a:rPr lang="en-US" altLang="zh-TW" sz="1200" dirty="0" err="1" smtClean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NetFlow</a:t>
            </a:r>
            <a:r>
              <a:rPr lang="en-US" altLang="zh-TW" sz="1200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 / sFlow</a:t>
            </a:r>
            <a:endParaRPr lang="zh-TW" altLang="en-US" sz="1200" dirty="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8" name="向右箭號 37"/>
          <p:cNvSpPr/>
          <p:nvPr/>
        </p:nvSpPr>
        <p:spPr>
          <a:xfrm rot="16200000">
            <a:off x="6670118" y="949598"/>
            <a:ext cx="359946" cy="431935"/>
          </a:xfrm>
          <a:prstGeom prst="strip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63" name="弧形接點 88"/>
          <p:cNvCxnSpPr/>
          <p:nvPr/>
        </p:nvCxnSpPr>
        <p:spPr>
          <a:xfrm flipV="1">
            <a:off x="2811266" y="3499149"/>
            <a:ext cx="3923414" cy="2055665"/>
          </a:xfrm>
          <a:prstGeom prst="bentConnector2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弧形接點 88"/>
          <p:cNvCxnSpPr/>
          <p:nvPr/>
        </p:nvCxnSpPr>
        <p:spPr>
          <a:xfrm flipV="1">
            <a:off x="2818693" y="3495693"/>
            <a:ext cx="3923414" cy="2055665"/>
          </a:xfrm>
          <a:prstGeom prst="bentConnector2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弧形接點 88"/>
          <p:cNvCxnSpPr/>
          <p:nvPr/>
        </p:nvCxnSpPr>
        <p:spPr>
          <a:xfrm flipV="1">
            <a:off x="2955246" y="3173838"/>
            <a:ext cx="3030975" cy="1042791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headEnd type="none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弧形接點 88"/>
          <p:cNvCxnSpPr/>
          <p:nvPr/>
        </p:nvCxnSpPr>
        <p:spPr>
          <a:xfrm rot="16200000" flipV="1">
            <a:off x="6378448" y="4108266"/>
            <a:ext cx="1684319" cy="46792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headEnd type="none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8" name="圖片 47" descr="P10607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44736" y="2662419"/>
            <a:ext cx="1912249" cy="1434186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9" name="雲朵形 48"/>
          <p:cNvSpPr/>
          <p:nvPr/>
        </p:nvSpPr>
        <p:spPr>
          <a:xfrm>
            <a:off x="6058210" y="2669912"/>
            <a:ext cx="1511774" cy="863871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Arial" pitchFamily="34" charset="0"/>
              </a:rPr>
              <a:t>N-Cloud</a:t>
            </a:r>
            <a:endParaRPr lang="zh-TW" altLang="en-US" sz="1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anose="020B0604030504040204" pitchFamily="34" charset="-120"/>
              <a:cs typeface="Arial" pitchFamily="34" charset="0"/>
            </a:endParaRPr>
          </a:p>
        </p:txBody>
      </p: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103" y="1528340"/>
            <a:ext cx="1171270" cy="372966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群組 48"/>
          <p:cNvGrpSpPr/>
          <p:nvPr/>
        </p:nvGrpSpPr>
        <p:grpSpPr>
          <a:xfrm>
            <a:off x="566497" y="3379512"/>
            <a:ext cx="1371243" cy="761802"/>
            <a:chOff x="3505200" y="3581400"/>
            <a:chExt cx="1371600" cy="762000"/>
          </a:xfrm>
        </p:grpSpPr>
        <p:pic>
          <p:nvPicPr>
            <p:cNvPr id="53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5200" y="35814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54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14800" y="35814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55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0000" y="35814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56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57600" y="37338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58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67200" y="37338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59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2400" y="37338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60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0000" y="38862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61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19600" y="38862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66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14800" y="38862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68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2400" y="40386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69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2000" y="4038600"/>
              <a:ext cx="304800" cy="304800"/>
            </a:xfrm>
            <a:prstGeom prst="rect">
              <a:avLst/>
            </a:prstGeom>
            <a:noFill/>
          </p:spPr>
        </p:pic>
        <p:pic>
          <p:nvPicPr>
            <p:cNvPr id="71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67200" y="4038600"/>
              <a:ext cx="304800" cy="304800"/>
            </a:xfrm>
            <a:prstGeom prst="rect">
              <a:avLst/>
            </a:prstGeom>
            <a:noFill/>
          </p:spPr>
        </p:pic>
      </p:grpSp>
      <p:graphicFrame>
        <p:nvGraphicFramePr>
          <p:cNvPr id="73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76288"/>
              </p:ext>
            </p:extLst>
          </p:nvPr>
        </p:nvGraphicFramePr>
        <p:xfrm>
          <a:off x="7819497" y="1152732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0" name="Visio" r:id="rId10" imgW="548640" imgH="697689" progId="">
                  <p:embed/>
                </p:oleObj>
              </mc:Choice>
              <mc:Fallback>
                <p:oleObj name="Visio" r:id="rId10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497" y="1152732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970652"/>
              </p:ext>
            </p:extLst>
          </p:nvPr>
        </p:nvGraphicFramePr>
        <p:xfrm>
          <a:off x="7971858" y="1305093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1" name="Visio" r:id="rId12" imgW="548640" imgH="697689" progId="">
                  <p:embed/>
                </p:oleObj>
              </mc:Choice>
              <mc:Fallback>
                <p:oleObj name="Visio" r:id="rId12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1858" y="1305093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683945"/>
              </p:ext>
            </p:extLst>
          </p:nvPr>
        </p:nvGraphicFramePr>
        <p:xfrm>
          <a:off x="8124218" y="1457453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2" name="Visio" r:id="rId13" imgW="548640" imgH="697689" progId="">
                  <p:embed/>
                </p:oleObj>
              </mc:Choice>
              <mc:Fallback>
                <p:oleObj name="Visio" r:id="rId13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218" y="1457453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79354"/>
              </p:ext>
            </p:extLst>
          </p:nvPr>
        </p:nvGraphicFramePr>
        <p:xfrm>
          <a:off x="7971858" y="1305093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" name="Visio" r:id="rId14" imgW="548640" imgH="697689" progId="">
                  <p:embed/>
                </p:oleObj>
              </mc:Choice>
              <mc:Fallback>
                <p:oleObj name="Visio" r:id="rId14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1858" y="1305093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369013"/>
              </p:ext>
            </p:extLst>
          </p:nvPr>
        </p:nvGraphicFramePr>
        <p:xfrm>
          <a:off x="8124218" y="1457453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" name="Visio" r:id="rId15" imgW="548640" imgH="697689" progId="">
                  <p:embed/>
                </p:oleObj>
              </mc:Choice>
              <mc:Fallback>
                <p:oleObj name="Visio" r:id="rId15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218" y="1457453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127275"/>
              </p:ext>
            </p:extLst>
          </p:nvPr>
        </p:nvGraphicFramePr>
        <p:xfrm>
          <a:off x="6834283" y="5732950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5" name="Visio" r:id="rId16" imgW="548640" imgH="697689" progId="">
                  <p:embed/>
                </p:oleObj>
              </mc:Choice>
              <mc:Fallback>
                <p:oleObj name="Visio" r:id="rId16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283" y="5732950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21780"/>
              </p:ext>
            </p:extLst>
          </p:nvPr>
        </p:nvGraphicFramePr>
        <p:xfrm>
          <a:off x="6986643" y="5885311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6" name="Visio" r:id="rId17" imgW="548640" imgH="697689" progId="">
                  <p:embed/>
                </p:oleObj>
              </mc:Choice>
              <mc:Fallback>
                <p:oleObj name="Visio" r:id="rId17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643" y="5885311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90190"/>
              </p:ext>
            </p:extLst>
          </p:nvPr>
        </p:nvGraphicFramePr>
        <p:xfrm>
          <a:off x="7139004" y="6037671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7" name="Visio" r:id="rId18" imgW="548640" imgH="697689" progId="">
                  <p:embed/>
                </p:oleObj>
              </mc:Choice>
              <mc:Fallback>
                <p:oleObj name="Visio" r:id="rId18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9004" y="6037671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52204"/>
              </p:ext>
            </p:extLst>
          </p:nvPr>
        </p:nvGraphicFramePr>
        <p:xfrm>
          <a:off x="1053167" y="5541101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8" name="Visio" r:id="rId19" imgW="548640" imgH="697689" progId="">
                  <p:embed/>
                </p:oleObj>
              </mc:Choice>
              <mc:Fallback>
                <p:oleObj name="Visio" r:id="rId19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167" y="5541101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8858"/>
              </p:ext>
            </p:extLst>
          </p:nvPr>
        </p:nvGraphicFramePr>
        <p:xfrm>
          <a:off x="1205527" y="5693462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9" name="Visio" r:id="rId20" imgW="548640" imgH="697689" progId="">
                  <p:embed/>
                </p:oleObj>
              </mc:Choice>
              <mc:Fallback>
                <p:oleObj name="Visio" r:id="rId20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527" y="5693462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72594"/>
              </p:ext>
            </p:extLst>
          </p:nvPr>
        </p:nvGraphicFramePr>
        <p:xfrm>
          <a:off x="1357887" y="5845822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0" name="Visio" r:id="rId21" imgW="548640" imgH="697689" progId="">
                  <p:embed/>
                </p:oleObj>
              </mc:Choice>
              <mc:Fallback>
                <p:oleObj name="Visio" r:id="rId21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887" y="5845822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98403"/>
              </p:ext>
            </p:extLst>
          </p:nvPr>
        </p:nvGraphicFramePr>
        <p:xfrm>
          <a:off x="7884724" y="1613533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1" name="Visio" r:id="rId22" imgW="548640" imgH="697689" progId="">
                  <p:embed/>
                </p:oleObj>
              </mc:Choice>
              <mc:Fallback>
                <p:oleObj name="Visio" r:id="rId22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724" y="1613533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585032"/>
              </p:ext>
            </p:extLst>
          </p:nvPr>
        </p:nvGraphicFramePr>
        <p:xfrm>
          <a:off x="8037085" y="1765894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2" name="Visio" r:id="rId23" imgW="548640" imgH="697689" progId="">
                  <p:embed/>
                </p:oleObj>
              </mc:Choice>
              <mc:Fallback>
                <p:oleObj name="Visio" r:id="rId23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085" y="1765894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31957"/>
              </p:ext>
            </p:extLst>
          </p:nvPr>
        </p:nvGraphicFramePr>
        <p:xfrm>
          <a:off x="8189445" y="1918254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3" name="Visio" r:id="rId24" imgW="548640" imgH="697689" progId="">
                  <p:embed/>
                </p:oleObj>
              </mc:Choice>
              <mc:Fallback>
                <p:oleObj name="Visio" r:id="rId24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445" y="1918254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847035"/>
              </p:ext>
            </p:extLst>
          </p:nvPr>
        </p:nvGraphicFramePr>
        <p:xfrm>
          <a:off x="8037085" y="1765894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4" name="Visio" r:id="rId25" imgW="548640" imgH="697689" progId="">
                  <p:embed/>
                </p:oleObj>
              </mc:Choice>
              <mc:Fallback>
                <p:oleObj name="Visio" r:id="rId25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085" y="1765894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34216"/>
              </p:ext>
            </p:extLst>
          </p:nvPr>
        </p:nvGraphicFramePr>
        <p:xfrm>
          <a:off x="8189445" y="1918254"/>
          <a:ext cx="309482" cy="39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5" name="Visio" r:id="rId26" imgW="548640" imgH="697689" progId="">
                  <p:embed/>
                </p:oleObj>
              </mc:Choice>
              <mc:Fallback>
                <p:oleObj name="Visio" r:id="rId26" imgW="548640" imgH="6976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445" y="1918254"/>
                        <a:ext cx="309482" cy="392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7555" y="4318359"/>
            <a:ext cx="525002" cy="53405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01499" y="1473350"/>
            <a:ext cx="552306" cy="561829"/>
          </a:xfrm>
          <a:prstGeom prst="rect">
            <a:avLst/>
          </a:prstGeom>
        </p:spPr>
      </p:pic>
      <p:pic>
        <p:nvPicPr>
          <p:cNvPr id="145" name="Picture 18"/>
          <p:cNvPicPr>
            <a:picLocks noChangeAspect="1" noChangeArrowheads="1"/>
          </p:cNvPicPr>
          <p:nvPr/>
        </p:nvPicPr>
        <p:blipFill>
          <a:blip r:embed="rId28" cstate="print"/>
          <a:srcRect r="23654"/>
          <a:stretch>
            <a:fillRect/>
          </a:stretch>
        </p:blipFill>
        <p:spPr bwMode="auto">
          <a:xfrm>
            <a:off x="9051389" y="1065243"/>
            <a:ext cx="2412372" cy="23695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46" name="Picture 2" descr="D:\Frank\ScreenShot\ScreenShot02176d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626088" y="4769351"/>
            <a:ext cx="2435293" cy="157930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47" name="Picture 3" descr="D:\Frank\ScreenShot\ScreenShot02199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9415078" y="3425840"/>
            <a:ext cx="2429498" cy="13045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148" name="Title 79"/>
          <p:cNvSpPr txBox="1">
            <a:spLocks/>
          </p:cNvSpPr>
          <p:nvPr/>
        </p:nvSpPr>
        <p:spPr>
          <a:xfrm>
            <a:off x="566497" y="396750"/>
            <a:ext cx="10208435" cy="49358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299"/>
              </a:lnSpc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私有雲運用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-</a:t>
            </a:r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跨廠區</a:t>
            </a:r>
            <a:r>
              <a:rPr lang="en-US" altLang="zh-T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,</a:t>
            </a:r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校區或是跨組織的資訊搜集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itchFamily="34" charset="-120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0343" y="1012414"/>
            <a:ext cx="4107506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99"/>
              </a:lnSpc>
              <a:defRPr/>
            </a:pPr>
            <a:r>
              <a:rPr lang="zh-TW" altLang="en-US" sz="1799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全域</a:t>
            </a:r>
            <a:r>
              <a:rPr lang="en-US" altLang="zh-TW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Syslog/Flow</a:t>
            </a:r>
            <a:r>
              <a:rPr lang="zh-TW" altLang="en-US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集中搜集</a:t>
            </a:r>
            <a:endParaRPr lang="en-US" altLang="zh-TW" sz="1799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6552" y="1476366"/>
            <a:ext cx="460149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99"/>
              </a:lnSpc>
              <a:defRPr/>
            </a:pPr>
            <a:r>
              <a:rPr lang="zh-TW" altLang="en-US" sz="1799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中央端可進行全域統合</a:t>
            </a:r>
            <a:r>
              <a:rPr lang="zh-TW" altLang="en-US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分析</a:t>
            </a:r>
            <a:r>
              <a:rPr lang="en-US" altLang="zh-TW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(Global View)</a:t>
            </a:r>
            <a:endParaRPr lang="en-US" altLang="zh-TW" sz="1799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2620" y="2333817"/>
            <a:ext cx="452542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99"/>
              </a:lnSpc>
              <a:defRPr/>
            </a:pPr>
            <a:r>
              <a:rPr lang="en-US" altLang="zh-TW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掌握異常</a:t>
            </a:r>
            <a:r>
              <a:rPr lang="en-US" altLang="zh-TW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,</a:t>
            </a:r>
            <a:r>
              <a:rPr lang="zh-TW" altLang="en-US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即時處置</a:t>
            </a:r>
            <a:endParaRPr lang="zh-TW" altLang="en-US" sz="1799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87910" y="1912830"/>
            <a:ext cx="485625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99"/>
              </a:lnSpc>
              <a:defRPr/>
            </a:pPr>
            <a:r>
              <a:rPr lang="zh-TW" altLang="en-US" sz="1799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各分區</a:t>
            </a:r>
            <a:r>
              <a:rPr lang="en-US" altLang="zh-TW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(Domain)</a:t>
            </a:r>
            <a:r>
              <a:rPr lang="zh-TW" altLang="en-US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僅查閱自己的</a:t>
            </a:r>
            <a:r>
              <a:rPr lang="en-US" altLang="zh-TW" sz="1799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微軟正黑體" pitchFamily="34" charset="-120"/>
                <a:sym typeface="Wingdings" panose="05000000000000000000" pitchFamily="2" charset="2"/>
              </a:rPr>
              <a:t>Syslog/Flow</a:t>
            </a:r>
            <a:endParaRPr lang="en-US" altLang="zh-TW" sz="1799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5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7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0" y="2376432"/>
            <a:ext cx="9408791" cy="4205962"/>
          </a:xfrm>
          <a:prstGeom prst="rect">
            <a:avLst/>
          </a:prstGeom>
        </p:spPr>
      </p:pic>
      <p:sp>
        <p:nvSpPr>
          <p:cNvPr id="5" name="手繪多邊形 4"/>
          <p:cNvSpPr/>
          <p:nvPr/>
        </p:nvSpPr>
        <p:spPr>
          <a:xfrm>
            <a:off x="1030190" y="1603353"/>
            <a:ext cx="2137967" cy="1422298"/>
          </a:xfrm>
          <a:custGeom>
            <a:avLst/>
            <a:gdLst>
              <a:gd name="connsiteX0" fmla="*/ 1816861 w 2947780"/>
              <a:gd name="connsiteY0" fmla="*/ 352 h 1416839"/>
              <a:gd name="connsiteX1" fmla="*/ 1979463 w 2947780"/>
              <a:gd name="connsiteY1" fmla="*/ 39972 h 1416839"/>
              <a:gd name="connsiteX2" fmla="*/ 2032241 w 2947780"/>
              <a:gd name="connsiteY2" fmla="*/ 74573 h 1416839"/>
              <a:gd name="connsiteX3" fmla="*/ 2035503 w 2947780"/>
              <a:gd name="connsiteY3" fmla="*/ 76711 h 1416839"/>
              <a:gd name="connsiteX4" fmla="*/ 2316057 w 2947780"/>
              <a:gd name="connsiteY4" fmla="*/ 1061 h 1416839"/>
              <a:gd name="connsiteX5" fmla="*/ 2419167 w 2947780"/>
              <a:gd name="connsiteY5" fmla="*/ 17998 h 1416839"/>
              <a:gd name="connsiteX6" fmla="*/ 2613725 w 2947780"/>
              <a:gd name="connsiteY6" fmla="*/ 178173 h 1416839"/>
              <a:gd name="connsiteX7" fmla="*/ 2614784 w 2947780"/>
              <a:gd name="connsiteY7" fmla="*/ 178459 h 1416839"/>
              <a:gd name="connsiteX8" fmla="*/ 2697051 w 2947780"/>
              <a:gd name="connsiteY8" fmla="*/ 200647 h 1416839"/>
              <a:gd name="connsiteX9" fmla="*/ 2863413 w 2947780"/>
              <a:gd name="connsiteY9" fmla="*/ 333628 h 1416839"/>
              <a:gd name="connsiteX10" fmla="*/ 2852237 w 2947780"/>
              <a:gd name="connsiteY10" fmla="*/ 502196 h 1416839"/>
              <a:gd name="connsiteX11" fmla="*/ 2933876 w 2947780"/>
              <a:gd name="connsiteY11" fmla="*/ 759932 h 1416839"/>
              <a:gd name="connsiteX12" fmla="*/ 2551439 w 2947780"/>
              <a:gd name="connsiteY12" fmla="*/ 985542 h 1416839"/>
              <a:gd name="connsiteX13" fmla="*/ 2414533 w 2947780"/>
              <a:gd name="connsiteY13" fmla="*/ 1178860 h 1416839"/>
              <a:gd name="connsiteX14" fmla="*/ 1948412 w 2947780"/>
              <a:gd name="connsiteY14" fmla="*/ 1202267 h 1416839"/>
              <a:gd name="connsiteX15" fmla="*/ 1615313 w 2947780"/>
              <a:gd name="connsiteY15" fmla="*/ 1408502 h 1416839"/>
              <a:gd name="connsiteX16" fmla="*/ 1125545 w 2947780"/>
              <a:gd name="connsiteY16" fmla="*/ 1282617 h 1416839"/>
              <a:gd name="connsiteX17" fmla="*/ 398015 w 2947780"/>
              <a:gd name="connsiteY17" fmla="*/ 1158240 h 1416839"/>
              <a:gd name="connsiteX18" fmla="*/ 78136 w 2947780"/>
              <a:gd name="connsiteY18" fmla="*/ 1019832 h 1416839"/>
              <a:gd name="connsiteX19" fmla="*/ 146487 w 2947780"/>
              <a:gd name="connsiteY19" fmla="*/ 833004 h 1416839"/>
              <a:gd name="connsiteX20" fmla="*/ 2153 w 2947780"/>
              <a:gd name="connsiteY20" fmla="*/ 641325 h 1416839"/>
              <a:gd name="connsiteX21" fmla="*/ 265743 w 2947780"/>
              <a:gd name="connsiteY21" fmla="*/ 470954 h 1416839"/>
              <a:gd name="connsiteX22" fmla="*/ 268264 w 2947780"/>
              <a:gd name="connsiteY22" fmla="*/ 466463 h 1416839"/>
              <a:gd name="connsiteX23" fmla="*/ 268264 w 2947780"/>
              <a:gd name="connsiteY23" fmla="*/ 466463 h 1416839"/>
              <a:gd name="connsiteX24" fmla="*/ 385680 w 2947780"/>
              <a:gd name="connsiteY24" fmla="*/ 221807 h 1416839"/>
              <a:gd name="connsiteX25" fmla="*/ 956883 w 2947780"/>
              <a:gd name="connsiteY25" fmla="*/ 165913 h 1416839"/>
              <a:gd name="connsiteX26" fmla="*/ 956993 w 2947780"/>
              <a:gd name="connsiteY26" fmla="*/ 165809 h 1416839"/>
              <a:gd name="connsiteX27" fmla="*/ 1007257 w 2947780"/>
              <a:gd name="connsiteY27" fmla="*/ 118428 h 1416839"/>
              <a:gd name="connsiteX28" fmla="*/ 1532788 w 2947780"/>
              <a:gd name="connsiteY28" fmla="*/ 107888 h 1416839"/>
              <a:gd name="connsiteX29" fmla="*/ 1535356 w 2947780"/>
              <a:gd name="connsiteY29" fmla="*/ 105344 h 1416839"/>
              <a:gd name="connsiteX30" fmla="*/ 1572662 w 2947780"/>
              <a:gd name="connsiteY30" fmla="*/ 68407 h 1416839"/>
              <a:gd name="connsiteX31" fmla="*/ 1757194 w 2947780"/>
              <a:gd name="connsiteY31" fmla="*/ 1934 h 1416839"/>
              <a:gd name="connsiteX32" fmla="*/ 1816861 w 2947780"/>
              <a:gd name="connsiteY32" fmla="*/ 352 h 141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47780" h="1416839">
                <a:moveTo>
                  <a:pt x="1816861" y="352"/>
                </a:moveTo>
                <a:cubicBezTo>
                  <a:pt x="1875972" y="2684"/>
                  <a:pt x="1932607" y="16542"/>
                  <a:pt x="1979463" y="39972"/>
                </a:cubicBezTo>
                <a:lnTo>
                  <a:pt x="2032241" y="74573"/>
                </a:lnTo>
                <a:lnTo>
                  <a:pt x="2035503" y="76711"/>
                </a:lnTo>
                <a:cubicBezTo>
                  <a:pt x="2106137" y="22276"/>
                  <a:pt x="2211423" y="-4739"/>
                  <a:pt x="2316057" y="1061"/>
                </a:cubicBezTo>
                <a:cubicBezTo>
                  <a:pt x="2350935" y="2994"/>
                  <a:pt x="2385741" y="8573"/>
                  <a:pt x="2419167" y="17998"/>
                </a:cubicBezTo>
                <a:cubicBezTo>
                  <a:pt x="2521046" y="46715"/>
                  <a:pt x="2594099" y="106839"/>
                  <a:pt x="2613725" y="178173"/>
                </a:cubicBezTo>
                <a:lnTo>
                  <a:pt x="2614784" y="178459"/>
                </a:lnTo>
                <a:lnTo>
                  <a:pt x="2697051" y="200647"/>
                </a:lnTo>
                <a:cubicBezTo>
                  <a:pt x="2774891" y="229503"/>
                  <a:pt x="2834792" y="276586"/>
                  <a:pt x="2863413" y="333628"/>
                </a:cubicBezTo>
                <a:cubicBezTo>
                  <a:pt x="2891149" y="388834"/>
                  <a:pt x="2887196" y="448793"/>
                  <a:pt x="2852237" y="502196"/>
                </a:cubicBezTo>
                <a:cubicBezTo>
                  <a:pt x="2938169" y="575432"/>
                  <a:pt x="2968222" y="670370"/>
                  <a:pt x="2933876" y="759932"/>
                </a:cubicBezTo>
                <a:cubicBezTo>
                  <a:pt x="2888218" y="878998"/>
                  <a:pt x="2737070" y="968167"/>
                  <a:pt x="2551439" y="985542"/>
                </a:cubicBezTo>
                <a:cubicBezTo>
                  <a:pt x="2550553" y="1059860"/>
                  <a:pt x="2500602" y="1130342"/>
                  <a:pt x="2414533" y="1178860"/>
                </a:cubicBezTo>
                <a:cubicBezTo>
                  <a:pt x="2283760" y="1252588"/>
                  <a:pt x="2094859" y="1262062"/>
                  <a:pt x="1948412" y="1202267"/>
                </a:cubicBezTo>
                <a:cubicBezTo>
                  <a:pt x="1901050" y="1304975"/>
                  <a:pt x="1774230" y="1383489"/>
                  <a:pt x="1615313" y="1408502"/>
                </a:cubicBezTo>
                <a:cubicBezTo>
                  <a:pt x="1428047" y="1437973"/>
                  <a:pt x="1232603" y="1387751"/>
                  <a:pt x="1125545" y="1282617"/>
                </a:cubicBezTo>
                <a:cubicBezTo>
                  <a:pt x="872859" y="1382407"/>
                  <a:pt x="544666" y="1326316"/>
                  <a:pt x="398015" y="1158240"/>
                </a:cubicBezTo>
                <a:cubicBezTo>
                  <a:pt x="253954" y="1169288"/>
                  <a:pt x="118683" y="1110771"/>
                  <a:pt x="78136" y="1019832"/>
                </a:cubicBezTo>
                <a:cubicBezTo>
                  <a:pt x="48765" y="954038"/>
                  <a:pt x="74729" y="883031"/>
                  <a:pt x="146487" y="833004"/>
                </a:cubicBezTo>
                <a:cubicBezTo>
                  <a:pt x="44676" y="793764"/>
                  <a:pt x="-12022" y="718462"/>
                  <a:pt x="2153" y="641325"/>
                </a:cubicBezTo>
                <a:cubicBezTo>
                  <a:pt x="18781" y="551009"/>
                  <a:pt x="128224" y="480264"/>
                  <a:pt x="265743" y="470954"/>
                </a:cubicBezTo>
                <a:lnTo>
                  <a:pt x="268264" y="466463"/>
                </a:lnTo>
                <a:lnTo>
                  <a:pt x="268264" y="466463"/>
                </a:lnTo>
                <a:cubicBezTo>
                  <a:pt x="249797" y="377524"/>
                  <a:pt x="292865" y="287831"/>
                  <a:pt x="385680" y="221807"/>
                </a:cubicBezTo>
                <a:cubicBezTo>
                  <a:pt x="532331" y="117526"/>
                  <a:pt x="770094" y="94283"/>
                  <a:pt x="956883" y="165913"/>
                </a:cubicBezTo>
                <a:lnTo>
                  <a:pt x="956993" y="165809"/>
                </a:lnTo>
                <a:lnTo>
                  <a:pt x="1007257" y="118428"/>
                </a:lnTo>
                <a:cubicBezTo>
                  <a:pt x="1141255" y="20109"/>
                  <a:pt x="1381213" y="10073"/>
                  <a:pt x="1532788" y="107888"/>
                </a:cubicBezTo>
                <a:lnTo>
                  <a:pt x="1535356" y="105344"/>
                </a:lnTo>
                <a:lnTo>
                  <a:pt x="1572662" y="68407"/>
                </a:lnTo>
                <a:cubicBezTo>
                  <a:pt x="1619223" y="32650"/>
                  <a:pt x="1684567" y="8671"/>
                  <a:pt x="1757194" y="1934"/>
                </a:cubicBezTo>
                <a:cubicBezTo>
                  <a:pt x="1777178" y="78"/>
                  <a:pt x="1797157" y="-425"/>
                  <a:pt x="1816861" y="3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3788431" y="2496973"/>
            <a:ext cx="4421044" cy="2722581"/>
          </a:xfrm>
          <a:custGeom>
            <a:avLst/>
            <a:gdLst>
              <a:gd name="connsiteX0" fmla="*/ 1816861 w 2947780"/>
              <a:gd name="connsiteY0" fmla="*/ 352 h 1416839"/>
              <a:gd name="connsiteX1" fmla="*/ 1979463 w 2947780"/>
              <a:gd name="connsiteY1" fmla="*/ 39972 h 1416839"/>
              <a:gd name="connsiteX2" fmla="*/ 2032241 w 2947780"/>
              <a:gd name="connsiteY2" fmla="*/ 74573 h 1416839"/>
              <a:gd name="connsiteX3" fmla="*/ 2035503 w 2947780"/>
              <a:gd name="connsiteY3" fmla="*/ 76711 h 1416839"/>
              <a:gd name="connsiteX4" fmla="*/ 2316057 w 2947780"/>
              <a:gd name="connsiteY4" fmla="*/ 1061 h 1416839"/>
              <a:gd name="connsiteX5" fmla="*/ 2419167 w 2947780"/>
              <a:gd name="connsiteY5" fmla="*/ 17998 h 1416839"/>
              <a:gd name="connsiteX6" fmla="*/ 2613725 w 2947780"/>
              <a:gd name="connsiteY6" fmla="*/ 178173 h 1416839"/>
              <a:gd name="connsiteX7" fmla="*/ 2614784 w 2947780"/>
              <a:gd name="connsiteY7" fmla="*/ 178459 h 1416839"/>
              <a:gd name="connsiteX8" fmla="*/ 2697051 w 2947780"/>
              <a:gd name="connsiteY8" fmla="*/ 200647 h 1416839"/>
              <a:gd name="connsiteX9" fmla="*/ 2863413 w 2947780"/>
              <a:gd name="connsiteY9" fmla="*/ 333628 h 1416839"/>
              <a:gd name="connsiteX10" fmla="*/ 2852237 w 2947780"/>
              <a:gd name="connsiteY10" fmla="*/ 502196 h 1416839"/>
              <a:gd name="connsiteX11" fmla="*/ 2933876 w 2947780"/>
              <a:gd name="connsiteY11" fmla="*/ 759932 h 1416839"/>
              <a:gd name="connsiteX12" fmla="*/ 2551439 w 2947780"/>
              <a:gd name="connsiteY12" fmla="*/ 985542 h 1416839"/>
              <a:gd name="connsiteX13" fmla="*/ 2414533 w 2947780"/>
              <a:gd name="connsiteY13" fmla="*/ 1178860 h 1416839"/>
              <a:gd name="connsiteX14" fmla="*/ 1948412 w 2947780"/>
              <a:gd name="connsiteY14" fmla="*/ 1202267 h 1416839"/>
              <a:gd name="connsiteX15" fmla="*/ 1615313 w 2947780"/>
              <a:gd name="connsiteY15" fmla="*/ 1408502 h 1416839"/>
              <a:gd name="connsiteX16" fmla="*/ 1125545 w 2947780"/>
              <a:gd name="connsiteY16" fmla="*/ 1282617 h 1416839"/>
              <a:gd name="connsiteX17" fmla="*/ 398015 w 2947780"/>
              <a:gd name="connsiteY17" fmla="*/ 1158240 h 1416839"/>
              <a:gd name="connsiteX18" fmla="*/ 78136 w 2947780"/>
              <a:gd name="connsiteY18" fmla="*/ 1019832 h 1416839"/>
              <a:gd name="connsiteX19" fmla="*/ 146487 w 2947780"/>
              <a:gd name="connsiteY19" fmla="*/ 833004 h 1416839"/>
              <a:gd name="connsiteX20" fmla="*/ 2153 w 2947780"/>
              <a:gd name="connsiteY20" fmla="*/ 641325 h 1416839"/>
              <a:gd name="connsiteX21" fmla="*/ 265743 w 2947780"/>
              <a:gd name="connsiteY21" fmla="*/ 470954 h 1416839"/>
              <a:gd name="connsiteX22" fmla="*/ 268264 w 2947780"/>
              <a:gd name="connsiteY22" fmla="*/ 466463 h 1416839"/>
              <a:gd name="connsiteX23" fmla="*/ 268264 w 2947780"/>
              <a:gd name="connsiteY23" fmla="*/ 466463 h 1416839"/>
              <a:gd name="connsiteX24" fmla="*/ 385680 w 2947780"/>
              <a:gd name="connsiteY24" fmla="*/ 221807 h 1416839"/>
              <a:gd name="connsiteX25" fmla="*/ 956883 w 2947780"/>
              <a:gd name="connsiteY25" fmla="*/ 165913 h 1416839"/>
              <a:gd name="connsiteX26" fmla="*/ 956993 w 2947780"/>
              <a:gd name="connsiteY26" fmla="*/ 165809 h 1416839"/>
              <a:gd name="connsiteX27" fmla="*/ 1007257 w 2947780"/>
              <a:gd name="connsiteY27" fmla="*/ 118428 h 1416839"/>
              <a:gd name="connsiteX28" fmla="*/ 1532788 w 2947780"/>
              <a:gd name="connsiteY28" fmla="*/ 107888 h 1416839"/>
              <a:gd name="connsiteX29" fmla="*/ 1535356 w 2947780"/>
              <a:gd name="connsiteY29" fmla="*/ 105344 h 1416839"/>
              <a:gd name="connsiteX30" fmla="*/ 1572662 w 2947780"/>
              <a:gd name="connsiteY30" fmla="*/ 68407 h 1416839"/>
              <a:gd name="connsiteX31" fmla="*/ 1757194 w 2947780"/>
              <a:gd name="connsiteY31" fmla="*/ 1934 h 1416839"/>
              <a:gd name="connsiteX32" fmla="*/ 1816861 w 2947780"/>
              <a:gd name="connsiteY32" fmla="*/ 352 h 141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47780" h="1416839">
                <a:moveTo>
                  <a:pt x="1816861" y="352"/>
                </a:moveTo>
                <a:cubicBezTo>
                  <a:pt x="1875972" y="2684"/>
                  <a:pt x="1932607" y="16542"/>
                  <a:pt x="1979463" y="39972"/>
                </a:cubicBezTo>
                <a:lnTo>
                  <a:pt x="2032241" y="74573"/>
                </a:lnTo>
                <a:lnTo>
                  <a:pt x="2035503" y="76711"/>
                </a:lnTo>
                <a:cubicBezTo>
                  <a:pt x="2106137" y="22276"/>
                  <a:pt x="2211423" y="-4739"/>
                  <a:pt x="2316057" y="1061"/>
                </a:cubicBezTo>
                <a:cubicBezTo>
                  <a:pt x="2350935" y="2994"/>
                  <a:pt x="2385741" y="8573"/>
                  <a:pt x="2419167" y="17998"/>
                </a:cubicBezTo>
                <a:cubicBezTo>
                  <a:pt x="2521046" y="46715"/>
                  <a:pt x="2594099" y="106839"/>
                  <a:pt x="2613725" y="178173"/>
                </a:cubicBezTo>
                <a:lnTo>
                  <a:pt x="2614784" y="178459"/>
                </a:lnTo>
                <a:lnTo>
                  <a:pt x="2697051" y="200647"/>
                </a:lnTo>
                <a:cubicBezTo>
                  <a:pt x="2774891" y="229503"/>
                  <a:pt x="2834792" y="276586"/>
                  <a:pt x="2863413" y="333628"/>
                </a:cubicBezTo>
                <a:cubicBezTo>
                  <a:pt x="2891149" y="388834"/>
                  <a:pt x="2887196" y="448793"/>
                  <a:pt x="2852237" y="502196"/>
                </a:cubicBezTo>
                <a:cubicBezTo>
                  <a:pt x="2938169" y="575432"/>
                  <a:pt x="2968222" y="670370"/>
                  <a:pt x="2933876" y="759932"/>
                </a:cubicBezTo>
                <a:cubicBezTo>
                  <a:pt x="2888218" y="878998"/>
                  <a:pt x="2737070" y="968167"/>
                  <a:pt x="2551439" y="985542"/>
                </a:cubicBezTo>
                <a:cubicBezTo>
                  <a:pt x="2550553" y="1059860"/>
                  <a:pt x="2500602" y="1130342"/>
                  <a:pt x="2414533" y="1178860"/>
                </a:cubicBezTo>
                <a:cubicBezTo>
                  <a:pt x="2283760" y="1252588"/>
                  <a:pt x="2094859" y="1262062"/>
                  <a:pt x="1948412" y="1202267"/>
                </a:cubicBezTo>
                <a:cubicBezTo>
                  <a:pt x="1901050" y="1304975"/>
                  <a:pt x="1774230" y="1383489"/>
                  <a:pt x="1615313" y="1408502"/>
                </a:cubicBezTo>
                <a:cubicBezTo>
                  <a:pt x="1428047" y="1437973"/>
                  <a:pt x="1232603" y="1387751"/>
                  <a:pt x="1125545" y="1282617"/>
                </a:cubicBezTo>
                <a:cubicBezTo>
                  <a:pt x="872859" y="1382407"/>
                  <a:pt x="544666" y="1326316"/>
                  <a:pt x="398015" y="1158240"/>
                </a:cubicBezTo>
                <a:cubicBezTo>
                  <a:pt x="253954" y="1169288"/>
                  <a:pt x="118683" y="1110771"/>
                  <a:pt x="78136" y="1019832"/>
                </a:cubicBezTo>
                <a:cubicBezTo>
                  <a:pt x="48765" y="954038"/>
                  <a:pt x="74729" y="883031"/>
                  <a:pt x="146487" y="833004"/>
                </a:cubicBezTo>
                <a:cubicBezTo>
                  <a:pt x="44676" y="793764"/>
                  <a:pt x="-12022" y="718462"/>
                  <a:pt x="2153" y="641325"/>
                </a:cubicBezTo>
                <a:cubicBezTo>
                  <a:pt x="18781" y="551009"/>
                  <a:pt x="128224" y="480264"/>
                  <a:pt x="265743" y="470954"/>
                </a:cubicBezTo>
                <a:lnTo>
                  <a:pt x="268264" y="466463"/>
                </a:lnTo>
                <a:lnTo>
                  <a:pt x="268264" y="466463"/>
                </a:lnTo>
                <a:cubicBezTo>
                  <a:pt x="249797" y="377524"/>
                  <a:pt x="292865" y="287831"/>
                  <a:pt x="385680" y="221807"/>
                </a:cubicBezTo>
                <a:cubicBezTo>
                  <a:pt x="532331" y="117526"/>
                  <a:pt x="770094" y="94283"/>
                  <a:pt x="956883" y="165913"/>
                </a:cubicBezTo>
                <a:lnTo>
                  <a:pt x="956993" y="165809"/>
                </a:lnTo>
                <a:lnTo>
                  <a:pt x="1007257" y="118428"/>
                </a:lnTo>
                <a:cubicBezTo>
                  <a:pt x="1141255" y="20109"/>
                  <a:pt x="1381213" y="10073"/>
                  <a:pt x="1532788" y="107888"/>
                </a:cubicBezTo>
                <a:lnTo>
                  <a:pt x="1535356" y="105344"/>
                </a:lnTo>
                <a:lnTo>
                  <a:pt x="1572662" y="68407"/>
                </a:lnTo>
                <a:cubicBezTo>
                  <a:pt x="1619223" y="32650"/>
                  <a:pt x="1684567" y="8671"/>
                  <a:pt x="1757194" y="1934"/>
                </a:cubicBezTo>
                <a:cubicBezTo>
                  <a:pt x="1777178" y="78"/>
                  <a:pt x="1797157" y="-425"/>
                  <a:pt x="1816861" y="3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 flipH="1">
            <a:off x="2935321" y="3542940"/>
            <a:ext cx="1469745" cy="12581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5688246" y="3441042"/>
            <a:ext cx="754458" cy="12903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5470893" y="4013356"/>
            <a:ext cx="1250786" cy="758193"/>
            <a:chOff x="6134405" y="3615243"/>
            <a:chExt cx="1250786" cy="758193"/>
          </a:xfrm>
        </p:grpSpPr>
        <p:sp>
          <p:nvSpPr>
            <p:cNvPr id="10" name="橢圓 9"/>
            <p:cNvSpPr/>
            <p:nvPr/>
          </p:nvSpPr>
          <p:spPr>
            <a:xfrm>
              <a:off x="6134405" y="3615243"/>
              <a:ext cx="1250786" cy="758193"/>
            </a:xfrm>
            <a:prstGeom prst="ellipse">
              <a:avLst/>
            </a:prstGeom>
            <a:solidFill>
              <a:srgbClr val="9ED8EC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245479" y="3840283"/>
              <a:ext cx="108827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  <a:ea typeface="微軟正黑體" panose="020B0604030504040204" pitchFamily="34" charset="-120"/>
                </a:rPr>
                <a:t>N-Cloud</a:t>
              </a:r>
              <a:r>
                <a:rPr lang="zh-TW" altLang="en-US" sz="1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  <a:ea typeface="微軟正黑體" panose="020B0604030504040204" pitchFamily="34" charset="-120"/>
                </a:rPr>
                <a:t> </a:t>
              </a:r>
              <a:endParaRPr lang="zh-TW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66" y="3289961"/>
            <a:ext cx="1259250" cy="40261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63" y="3143989"/>
            <a:ext cx="528650" cy="53761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73" y="2343891"/>
            <a:ext cx="260828" cy="33278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30" y="2383504"/>
            <a:ext cx="280093" cy="284841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1531850" y="3261294"/>
            <a:ext cx="1392711" cy="999864"/>
            <a:chOff x="2410415" y="3041771"/>
            <a:chExt cx="1392711" cy="999864"/>
          </a:xfrm>
        </p:grpSpPr>
        <p:sp>
          <p:nvSpPr>
            <p:cNvPr id="17" name="手繪多邊形 16"/>
            <p:cNvSpPr/>
            <p:nvPr/>
          </p:nvSpPr>
          <p:spPr>
            <a:xfrm>
              <a:off x="2410415" y="3041771"/>
              <a:ext cx="1392711" cy="999864"/>
            </a:xfrm>
            <a:custGeom>
              <a:avLst/>
              <a:gdLst>
                <a:gd name="connsiteX0" fmla="*/ 1816861 w 2947780"/>
                <a:gd name="connsiteY0" fmla="*/ 352 h 1416839"/>
                <a:gd name="connsiteX1" fmla="*/ 1979463 w 2947780"/>
                <a:gd name="connsiteY1" fmla="*/ 39972 h 1416839"/>
                <a:gd name="connsiteX2" fmla="*/ 2032241 w 2947780"/>
                <a:gd name="connsiteY2" fmla="*/ 74573 h 1416839"/>
                <a:gd name="connsiteX3" fmla="*/ 2035503 w 2947780"/>
                <a:gd name="connsiteY3" fmla="*/ 76711 h 1416839"/>
                <a:gd name="connsiteX4" fmla="*/ 2316057 w 2947780"/>
                <a:gd name="connsiteY4" fmla="*/ 1061 h 1416839"/>
                <a:gd name="connsiteX5" fmla="*/ 2419167 w 2947780"/>
                <a:gd name="connsiteY5" fmla="*/ 17998 h 1416839"/>
                <a:gd name="connsiteX6" fmla="*/ 2613725 w 2947780"/>
                <a:gd name="connsiteY6" fmla="*/ 178173 h 1416839"/>
                <a:gd name="connsiteX7" fmla="*/ 2614784 w 2947780"/>
                <a:gd name="connsiteY7" fmla="*/ 178459 h 1416839"/>
                <a:gd name="connsiteX8" fmla="*/ 2697051 w 2947780"/>
                <a:gd name="connsiteY8" fmla="*/ 200647 h 1416839"/>
                <a:gd name="connsiteX9" fmla="*/ 2863413 w 2947780"/>
                <a:gd name="connsiteY9" fmla="*/ 333628 h 1416839"/>
                <a:gd name="connsiteX10" fmla="*/ 2852237 w 2947780"/>
                <a:gd name="connsiteY10" fmla="*/ 502196 h 1416839"/>
                <a:gd name="connsiteX11" fmla="*/ 2933876 w 2947780"/>
                <a:gd name="connsiteY11" fmla="*/ 759932 h 1416839"/>
                <a:gd name="connsiteX12" fmla="*/ 2551439 w 2947780"/>
                <a:gd name="connsiteY12" fmla="*/ 985542 h 1416839"/>
                <a:gd name="connsiteX13" fmla="*/ 2414533 w 2947780"/>
                <a:gd name="connsiteY13" fmla="*/ 1178860 h 1416839"/>
                <a:gd name="connsiteX14" fmla="*/ 1948412 w 2947780"/>
                <a:gd name="connsiteY14" fmla="*/ 1202267 h 1416839"/>
                <a:gd name="connsiteX15" fmla="*/ 1615313 w 2947780"/>
                <a:gd name="connsiteY15" fmla="*/ 1408502 h 1416839"/>
                <a:gd name="connsiteX16" fmla="*/ 1125545 w 2947780"/>
                <a:gd name="connsiteY16" fmla="*/ 1282617 h 1416839"/>
                <a:gd name="connsiteX17" fmla="*/ 398015 w 2947780"/>
                <a:gd name="connsiteY17" fmla="*/ 1158240 h 1416839"/>
                <a:gd name="connsiteX18" fmla="*/ 78136 w 2947780"/>
                <a:gd name="connsiteY18" fmla="*/ 1019832 h 1416839"/>
                <a:gd name="connsiteX19" fmla="*/ 146487 w 2947780"/>
                <a:gd name="connsiteY19" fmla="*/ 833004 h 1416839"/>
                <a:gd name="connsiteX20" fmla="*/ 2153 w 2947780"/>
                <a:gd name="connsiteY20" fmla="*/ 641325 h 1416839"/>
                <a:gd name="connsiteX21" fmla="*/ 265743 w 2947780"/>
                <a:gd name="connsiteY21" fmla="*/ 470954 h 1416839"/>
                <a:gd name="connsiteX22" fmla="*/ 268264 w 2947780"/>
                <a:gd name="connsiteY22" fmla="*/ 466463 h 1416839"/>
                <a:gd name="connsiteX23" fmla="*/ 268264 w 2947780"/>
                <a:gd name="connsiteY23" fmla="*/ 466463 h 1416839"/>
                <a:gd name="connsiteX24" fmla="*/ 385680 w 2947780"/>
                <a:gd name="connsiteY24" fmla="*/ 221807 h 1416839"/>
                <a:gd name="connsiteX25" fmla="*/ 956883 w 2947780"/>
                <a:gd name="connsiteY25" fmla="*/ 165913 h 1416839"/>
                <a:gd name="connsiteX26" fmla="*/ 956993 w 2947780"/>
                <a:gd name="connsiteY26" fmla="*/ 165809 h 1416839"/>
                <a:gd name="connsiteX27" fmla="*/ 1007257 w 2947780"/>
                <a:gd name="connsiteY27" fmla="*/ 118428 h 1416839"/>
                <a:gd name="connsiteX28" fmla="*/ 1532788 w 2947780"/>
                <a:gd name="connsiteY28" fmla="*/ 107888 h 1416839"/>
                <a:gd name="connsiteX29" fmla="*/ 1535356 w 2947780"/>
                <a:gd name="connsiteY29" fmla="*/ 105344 h 1416839"/>
                <a:gd name="connsiteX30" fmla="*/ 1572662 w 2947780"/>
                <a:gd name="connsiteY30" fmla="*/ 68407 h 1416839"/>
                <a:gd name="connsiteX31" fmla="*/ 1757194 w 2947780"/>
                <a:gd name="connsiteY31" fmla="*/ 1934 h 1416839"/>
                <a:gd name="connsiteX32" fmla="*/ 1816861 w 2947780"/>
                <a:gd name="connsiteY32" fmla="*/ 352 h 141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47780" h="1416839">
                  <a:moveTo>
                    <a:pt x="1816861" y="352"/>
                  </a:moveTo>
                  <a:cubicBezTo>
                    <a:pt x="1875972" y="2684"/>
                    <a:pt x="1932607" y="16542"/>
                    <a:pt x="1979463" y="39972"/>
                  </a:cubicBezTo>
                  <a:lnTo>
                    <a:pt x="2032241" y="74573"/>
                  </a:lnTo>
                  <a:lnTo>
                    <a:pt x="2035503" y="76711"/>
                  </a:lnTo>
                  <a:cubicBezTo>
                    <a:pt x="2106137" y="22276"/>
                    <a:pt x="2211423" y="-4739"/>
                    <a:pt x="2316057" y="1061"/>
                  </a:cubicBezTo>
                  <a:cubicBezTo>
                    <a:pt x="2350935" y="2994"/>
                    <a:pt x="2385741" y="8573"/>
                    <a:pt x="2419167" y="17998"/>
                  </a:cubicBezTo>
                  <a:cubicBezTo>
                    <a:pt x="2521046" y="46715"/>
                    <a:pt x="2594099" y="106839"/>
                    <a:pt x="2613725" y="178173"/>
                  </a:cubicBezTo>
                  <a:lnTo>
                    <a:pt x="2614784" y="178459"/>
                  </a:lnTo>
                  <a:lnTo>
                    <a:pt x="2697051" y="200647"/>
                  </a:lnTo>
                  <a:cubicBezTo>
                    <a:pt x="2774891" y="229503"/>
                    <a:pt x="2834792" y="276586"/>
                    <a:pt x="2863413" y="333628"/>
                  </a:cubicBezTo>
                  <a:cubicBezTo>
                    <a:pt x="2891149" y="388834"/>
                    <a:pt x="2887196" y="448793"/>
                    <a:pt x="2852237" y="502196"/>
                  </a:cubicBezTo>
                  <a:cubicBezTo>
                    <a:pt x="2938169" y="575432"/>
                    <a:pt x="2968222" y="670370"/>
                    <a:pt x="2933876" y="759932"/>
                  </a:cubicBezTo>
                  <a:cubicBezTo>
                    <a:pt x="2888218" y="878998"/>
                    <a:pt x="2737070" y="968167"/>
                    <a:pt x="2551439" y="985542"/>
                  </a:cubicBezTo>
                  <a:cubicBezTo>
                    <a:pt x="2550553" y="1059860"/>
                    <a:pt x="2500602" y="1130342"/>
                    <a:pt x="2414533" y="1178860"/>
                  </a:cubicBezTo>
                  <a:cubicBezTo>
                    <a:pt x="2283760" y="1252588"/>
                    <a:pt x="2094859" y="1262062"/>
                    <a:pt x="1948412" y="1202267"/>
                  </a:cubicBezTo>
                  <a:cubicBezTo>
                    <a:pt x="1901050" y="1304975"/>
                    <a:pt x="1774230" y="1383489"/>
                    <a:pt x="1615313" y="1408502"/>
                  </a:cubicBezTo>
                  <a:cubicBezTo>
                    <a:pt x="1428047" y="1437973"/>
                    <a:pt x="1232603" y="1387751"/>
                    <a:pt x="1125545" y="1282617"/>
                  </a:cubicBezTo>
                  <a:cubicBezTo>
                    <a:pt x="872859" y="1382407"/>
                    <a:pt x="544666" y="1326316"/>
                    <a:pt x="398015" y="1158240"/>
                  </a:cubicBezTo>
                  <a:cubicBezTo>
                    <a:pt x="253954" y="1169288"/>
                    <a:pt x="118683" y="1110771"/>
                    <a:pt x="78136" y="1019832"/>
                  </a:cubicBezTo>
                  <a:cubicBezTo>
                    <a:pt x="48765" y="954038"/>
                    <a:pt x="74729" y="883031"/>
                    <a:pt x="146487" y="833004"/>
                  </a:cubicBezTo>
                  <a:cubicBezTo>
                    <a:pt x="44676" y="793764"/>
                    <a:pt x="-12022" y="718462"/>
                    <a:pt x="2153" y="641325"/>
                  </a:cubicBezTo>
                  <a:cubicBezTo>
                    <a:pt x="18781" y="551009"/>
                    <a:pt x="128224" y="480264"/>
                    <a:pt x="265743" y="470954"/>
                  </a:cubicBezTo>
                  <a:lnTo>
                    <a:pt x="268264" y="466463"/>
                  </a:lnTo>
                  <a:lnTo>
                    <a:pt x="268264" y="466463"/>
                  </a:lnTo>
                  <a:cubicBezTo>
                    <a:pt x="249797" y="377524"/>
                    <a:pt x="292865" y="287831"/>
                    <a:pt x="385680" y="221807"/>
                  </a:cubicBezTo>
                  <a:cubicBezTo>
                    <a:pt x="532331" y="117526"/>
                    <a:pt x="770094" y="94283"/>
                    <a:pt x="956883" y="165913"/>
                  </a:cubicBezTo>
                  <a:lnTo>
                    <a:pt x="956993" y="165809"/>
                  </a:lnTo>
                  <a:lnTo>
                    <a:pt x="1007257" y="118428"/>
                  </a:lnTo>
                  <a:cubicBezTo>
                    <a:pt x="1141255" y="20109"/>
                    <a:pt x="1381213" y="10073"/>
                    <a:pt x="1532788" y="107888"/>
                  </a:cubicBezTo>
                  <a:lnTo>
                    <a:pt x="1535356" y="105344"/>
                  </a:lnTo>
                  <a:lnTo>
                    <a:pt x="1572662" y="68407"/>
                  </a:lnTo>
                  <a:cubicBezTo>
                    <a:pt x="1619223" y="32650"/>
                    <a:pt x="1684567" y="8671"/>
                    <a:pt x="1757194" y="1934"/>
                  </a:cubicBezTo>
                  <a:cubicBezTo>
                    <a:pt x="1777178" y="78"/>
                    <a:pt x="1797157" y="-425"/>
                    <a:pt x="1816861" y="35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919" y="3418455"/>
              <a:ext cx="302034" cy="307154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629" y="3369425"/>
              <a:ext cx="281260" cy="358849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1873093" y="4557538"/>
            <a:ext cx="1467226" cy="1024427"/>
            <a:chOff x="2685803" y="3893091"/>
            <a:chExt cx="1467226" cy="1024427"/>
          </a:xfrm>
        </p:grpSpPr>
        <p:sp>
          <p:nvSpPr>
            <p:cNvPr id="21" name="手繪多邊形 20"/>
            <p:cNvSpPr/>
            <p:nvPr/>
          </p:nvSpPr>
          <p:spPr>
            <a:xfrm>
              <a:off x="2685803" y="3893091"/>
              <a:ext cx="1467226" cy="1024427"/>
            </a:xfrm>
            <a:custGeom>
              <a:avLst/>
              <a:gdLst>
                <a:gd name="connsiteX0" fmla="*/ 1816861 w 2947780"/>
                <a:gd name="connsiteY0" fmla="*/ 352 h 1416839"/>
                <a:gd name="connsiteX1" fmla="*/ 1979463 w 2947780"/>
                <a:gd name="connsiteY1" fmla="*/ 39972 h 1416839"/>
                <a:gd name="connsiteX2" fmla="*/ 2032241 w 2947780"/>
                <a:gd name="connsiteY2" fmla="*/ 74573 h 1416839"/>
                <a:gd name="connsiteX3" fmla="*/ 2035503 w 2947780"/>
                <a:gd name="connsiteY3" fmla="*/ 76711 h 1416839"/>
                <a:gd name="connsiteX4" fmla="*/ 2316057 w 2947780"/>
                <a:gd name="connsiteY4" fmla="*/ 1061 h 1416839"/>
                <a:gd name="connsiteX5" fmla="*/ 2419167 w 2947780"/>
                <a:gd name="connsiteY5" fmla="*/ 17998 h 1416839"/>
                <a:gd name="connsiteX6" fmla="*/ 2613725 w 2947780"/>
                <a:gd name="connsiteY6" fmla="*/ 178173 h 1416839"/>
                <a:gd name="connsiteX7" fmla="*/ 2614784 w 2947780"/>
                <a:gd name="connsiteY7" fmla="*/ 178459 h 1416839"/>
                <a:gd name="connsiteX8" fmla="*/ 2697051 w 2947780"/>
                <a:gd name="connsiteY8" fmla="*/ 200647 h 1416839"/>
                <a:gd name="connsiteX9" fmla="*/ 2863413 w 2947780"/>
                <a:gd name="connsiteY9" fmla="*/ 333628 h 1416839"/>
                <a:gd name="connsiteX10" fmla="*/ 2852237 w 2947780"/>
                <a:gd name="connsiteY10" fmla="*/ 502196 h 1416839"/>
                <a:gd name="connsiteX11" fmla="*/ 2933876 w 2947780"/>
                <a:gd name="connsiteY11" fmla="*/ 759932 h 1416839"/>
                <a:gd name="connsiteX12" fmla="*/ 2551439 w 2947780"/>
                <a:gd name="connsiteY12" fmla="*/ 985542 h 1416839"/>
                <a:gd name="connsiteX13" fmla="*/ 2414533 w 2947780"/>
                <a:gd name="connsiteY13" fmla="*/ 1178860 h 1416839"/>
                <a:gd name="connsiteX14" fmla="*/ 1948412 w 2947780"/>
                <a:gd name="connsiteY14" fmla="*/ 1202267 h 1416839"/>
                <a:gd name="connsiteX15" fmla="*/ 1615313 w 2947780"/>
                <a:gd name="connsiteY15" fmla="*/ 1408502 h 1416839"/>
                <a:gd name="connsiteX16" fmla="*/ 1125545 w 2947780"/>
                <a:gd name="connsiteY16" fmla="*/ 1282617 h 1416839"/>
                <a:gd name="connsiteX17" fmla="*/ 398015 w 2947780"/>
                <a:gd name="connsiteY17" fmla="*/ 1158240 h 1416839"/>
                <a:gd name="connsiteX18" fmla="*/ 78136 w 2947780"/>
                <a:gd name="connsiteY18" fmla="*/ 1019832 h 1416839"/>
                <a:gd name="connsiteX19" fmla="*/ 146487 w 2947780"/>
                <a:gd name="connsiteY19" fmla="*/ 833004 h 1416839"/>
                <a:gd name="connsiteX20" fmla="*/ 2153 w 2947780"/>
                <a:gd name="connsiteY20" fmla="*/ 641325 h 1416839"/>
                <a:gd name="connsiteX21" fmla="*/ 265743 w 2947780"/>
                <a:gd name="connsiteY21" fmla="*/ 470954 h 1416839"/>
                <a:gd name="connsiteX22" fmla="*/ 268264 w 2947780"/>
                <a:gd name="connsiteY22" fmla="*/ 466463 h 1416839"/>
                <a:gd name="connsiteX23" fmla="*/ 268264 w 2947780"/>
                <a:gd name="connsiteY23" fmla="*/ 466463 h 1416839"/>
                <a:gd name="connsiteX24" fmla="*/ 385680 w 2947780"/>
                <a:gd name="connsiteY24" fmla="*/ 221807 h 1416839"/>
                <a:gd name="connsiteX25" fmla="*/ 956883 w 2947780"/>
                <a:gd name="connsiteY25" fmla="*/ 165913 h 1416839"/>
                <a:gd name="connsiteX26" fmla="*/ 956993 w 2947780"/>
                <a:gd name="connsiteY26" fmla="*/ 165809 h 1416839"/>
                <a:gd name="connsiteX27" fmla="*/ 1007257 w 2947780"/>
                <a:gd name="connsiteY27" fmla="*/ 118428 h 1416839"/>
                <a:gd name="connsiteX28" fmla="*/ 1532788 w 2947780"/>
                <a:gd name="connsiteY28" fmla="*/ 107888 h 1416839"/>
                <a:gd name="connsiteX29" fmla="*/ 1535356 w 2947780"/>
                <a:gd name="connsiteY29" fmla="*/ 105344 h 1416839"/>
                <a:gd name="connsiteX30" fmla="*/ 1572662 w 2947780"/>
                <a:gd name="connsiteY30" fmla="*/ 68407 h 1416839"/>
                <a:gd name="connsiteX31" fmla="*/ 1757194 w 2947780"/>
                <a:gd name="connsiteY31" fmla="*/ 1934 h 1416839"/>
                <a:gd name="connsiteX32" fmla="*/ 1816861 w 2947780"/>
                <a:gd name="connsiteY32" fmla="*/ 352 h 141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47780" h="1416839">
                  <a:moveTo>
                    <a:pt x="1816861" y="352"/>
                  </a:moveTo>
                  <a:cubicBezTo>
                    <a:pt x="1875972" y="2684"/>
                    <a:pt x="1932607" y="16542"/>
                    <a:pt x="1979463" y="39972"/>
                  </a:cubicBezTo>
                  <a:lnTo>
                    <a:pt x="2032241" y="74573"/>
                  </a:lnTo>
                  <a:lnTo>
                    <a:pt x="2035503" y="76711"/>
                  </a:lnTo>
                  <a:cubicBezTo>
                    <a:pt x="2106137" y="22276"/>
                    <a:pt x="2211423" y="-4739"/>
                    <a:pt x="2316057" y="1061"/>
                  </a:cubicBezTo>
                  <a:cubicBezTo>
                    <a:pt x="2350935" y="2994"/>
                    <a:pt x="2385741" y="8573"/>
                    <a:pt x="2419167" y="17998"/>
                  </a:cubicBezTo>
                  <a:cubicBezTo>
                    <a:pt x="2521046" y="46715"/>
                    <a:pt x="2594099" y="106839"/>
                    <a:pt x="2613725" y="178173"/>
                  </a:cubicBezTo>
                  <a:lnTo>
                    <a:pt x="2614784" y="178459"/>
                  </a:lnTo>
                  <a:lnTo>
                    <a:pt x="2697051" y="200647"/>
                  </a:lnTo>
                  <a:cubicBezTo>
                    <a:pt x="2774891" y="229503"/>
                    <a:pt x="2834792" y="276586"/>
                    <a:pt x="2863413" y="333628"/>
                  </a:cubicBezTo>
                  <a:cubicBezTo>
                    <a:pt x="2891149" y="388834"/>
                    <a:pt x="2887196" y="448793"/>
                    <a:pt x="2852237" y="502196"/>
                  </a:cubicBezTo>
                  <a:cubicBezTo>
                    <a:pt x="2938169" y="575432"/>
                    <a:pt x="2968222" y="670370"/>
                    <a:pt x="2933876" y="759932"/>
                  </a:cubicBezTo>
                  <a:cubicBezTo>
                    <a:pt x="2888218" y="878998"/>
                    <a:pt x="2737070" y="968167"/>
                    <a:pt x="2551439" y="985542"/>
                  </a:cubicBezTo>
                  <a:cubicBezTo>
                    <a:pt x="2550553" y="1059860"/>
                    <a:pt x="2500602" y="1130342"/>
                    <a:pt x="2414533" y="1178860"/>
                  </a:cubicBezTo>
                  <a:cubicBezTo>
                    <a:pt x="2283760" y="1252588"/>
                    <a:pt x="2094859" y="1262062"/>
                    <a:pt x="1948412" y="1202267"/>
                  </a:cubicBezTo>
                  <a:cubicBezTo>
                    <a:pt x="1901050" y="1304975"/>
                    <a:pt x="1774230" y="1383489"/>
                    <a:pt x="1615313" y="1408502"/>
                  </a:cubicBezTo>
                  <a:cubicBezTo>
                    <a:pt x="1428047" y="1437973"/>
                    <a:pt x="1232603" y="1387751"/>
                    <a:pt x="1125545" y="1282617"/>
                  </a:cubicBezTo>
                  <a:cubicBezTo>
                    <a:pt x="872859" y="1382407"/>
                    <a:pt x="544666" y="1326316"/>
                    <a:pt x="398015" y="1158240"/>
                  </a:cubicBezTo>
                  <a:cubicBezTo>
                    <a:pt x="253954" y="1169288"/>
                    <a:pt x="118683" y="1110771"/>
                    <a:pt x="78136" y="1019832"/>
                  </a:cubicBezTo>
                  <a:cubicBezTo>
                    <a:pt x="48765" y="954038"/>
                    <a:pt x="74729" y="883031"/>
                    <a:pt x="146487" y="833004"/>
                  </a:cubicBezTo>
                  <a:cubicBezTo>
                    <a:pt x="44676" y="793764"/>
                    <a:pt x="-12022" y="718462"/>
                    <a:pt x="2153" y="641325"/>
                  </a:cubicBezTo>
                  <a:cubicBezTo>
                    <a:pt x="18781" y="551009"/>
                    <a:pt x="128224" y="480264"/>
                    <a:pt x="265743" y="470954"/>
                  </a:cubicBezTo>
                  <a:lnTo>
                    <a:pt x="268264" y="466463"/>
                  </a:lnTo>
                  <a:lnTo>
                    <a:pt x="268264" y="466463"/>
                  </a:lnTo>
                  <a:cubicBezTo>
                    <a:pt x="249797" y="377524"/>
                    <a:pt x="292865" y="287831"/>
                    <a:pt x="385680" y="221807"/>
                  </a:cubicBezTo>
                  <a:cubicBezTo>
                    <a:pt x="532331" y="117526"/>
                    <a:pt x="770094" y="94283"/>
                    <a:pt x="956883" y="165913"/>
                  </a:cubicBezTo>
                  <a:lnTo>
                    <a:pt x="956993" y="165809"/>
                  </a:lnTo>
                  <a:lnTo>
                    <a:pt x="1007257" y="118428"/>
                  </a:lnTo>
                  <a:cubicBezTo>
                    <a:pt x="1141255" y="20109"/>
                    <a:pt x="1381213" y="10073"/>
                    <a:pt x="1532788" y="107888"/>
                  </a:cubicBezTo>
                  <a:lnTo>
                    <a:pt x="1535356" y="105344"/>
                  </a:lnTo>
                  <a:lnTo>
                    <a:pt x="1572662" y="68407"/>
                  </a:lnTo>
                  <a:cubicBezTo>
                    <a:pt x="1619223" y="32650"/>
                    <a:pt x="1684567" y="8671"/>
                    <a:pt x="1757194" y="1934"/>
                  </a:cubicBezTo>
                  <a:cubicBezTo>
                    <a:pt x="1777178" y="78"/>
                    <a:pt x="1797157" y="-425"/>
                    <a:pt x="1816861" y="35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223" y="4236817"/>
              <a:ext cx="315851" cy="321205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129" y="4191902"/>
              <a:ext cx="294126" cy="375264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8181856" y="3820355"/>
            <a:ext cx="1129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zh-TW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45818" y="3627850"/>
            <a:ext cx="4122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  <a:endParaRPr lang="zh-TW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66" y="2985708"/>
            <a:ext cx="1181022" cy="98418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413551" y="3616845"/>
            <a:ext cx="9525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latin typeface="Arial" panose="020B0604020202020204" pitchFamily="34" charset="0"/>
                <a:cs typeface="Arial" panose="020B0604020202020204" pitchFamily="34" charset="0"/>
              </a:rPr>
              <a:t>Core Router</a:t>
            </a:r>
            <a:endParaRPr lang="zh-TW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>
            <a:off x="5324617" y="3711622"/>
            <a:ext cx="339699" cy="3596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>
            <a:off x="6401300" y="3844500"/>
            <a:ext cx="197568" cy="2142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H="1" flipV="1">
            <a:off x="7211105" y="3453945"/>
            <a:ext cx="832635" cy="10357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爆炸 2 30"/>
          <p:cNvSpPr/>
          <p:nvPr/>
        </p:nvSpPr>
        <p:spPr>
          <a:xfrm>
            <a:off x="8710200" y="3206267"/>
            <a:ext cx="250699" cy="234757"/>
          </a:xfrm>
          <a:prstGeom prst="irregularSeal2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19" y="2961328"/>
            <a:ext cx="514324" cy="512022"/>
          </a:xfrm>
          <a:prstGeom prst="rect">
            <a:avLst/>
          </a:prstGeom>
        </p:spPr>
      </p:pic>
      <p:grpSp>
        <p:nvGrpSpPr>
          <p:cNvPr id="33" name="群組 32"/>
          <p:cNvGrpSpPr/>
          <p:nvPr/>
        </p:nvGrpSpPr>
        <p:grpSpPr>
          <a:xfrm>
            <a:off x="2125215" y="5710387"/>
            <a:ext cx="2484235" cy="979530"/>
            <a:chOff x="2735124" y="6179327"/>
            <a:chExt cx="2484235" cy="979530"/>
          </a:xfrm>
        </p:grpSpPr>
        <p:sp>
          <p:nvSpPr>
            <p:cNvPr id="34" name="矩形 33"/>
            <p:cNvSpPr/>
            <p:nvPr/>
          </p:nvSpPr>
          <p:spPr>
            <a:xfrm>
              <a:off x="3156422" y="6465765"/>
              <a:ext cx="6042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zh-TW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raffic</a:t>
              </a:r>
              <a:endParaRPr lang="zh-TW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735124" y="6571329"/>
              <a:ext cx="455131" cy="109167"/>
            </a:xfrm>
            <a:prstGeom prst="rect">
              <a:avLst/>
            </a:prstGeom>
            <a:solidFill>
              <a:srgbClr val="47A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3156422" y="6179327"/>
              <a:ext cx="20629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dirty="0" smtClean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Traffic log /Flow and Syslog</a:t>
              </a:r>
              <a:endPara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735124" y="6275366"/>
              <a:ext cx="455131" cy="1091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587" y="6752203"/>
              <a:ext cx="406654" cy="406654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3173506" y="6820783"/>
              <a:ext cx="5677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DDos</a:t>
              </a:r>
              <a:endParaRPr lang="zh-TW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爆炸 2 39"/>
          <p:cNvSpPr/>
          <p:nvPr/>
        </p:nvSpPr>
        <p:spPr>
          <a:xfrm>
            <a:off x="8746396" y="3319803"/>
            <a:ext cx="250699" cy="234757"/>
          </a:xfrm>
          <a:prstGeom prst="irregularSeal2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461" y="3133579"/>
            <a:ext cx="514324" cy="512022"/>
          </a:xfrm>
          <a:prstGeom prst="rect">
            <a:avLst/>
          </a:prstGeom>
        </p:spPr>
      </p:pic>
      <p:sp>
        <p:nvSpPr>
          <p:cNvPr id="42" name="爆炸 2 41"/>
          <p:cNvSpPr/>
          <p:nvPr/>
        </p:nvSpPr>
        <p:spPr>
          <a:xfrm>
            <a:off x="8510771" y="3292059"/>
            <a:ext cx="250699" cy="234757"/>
          </a:xfrm>
          <a:prstGeom prst="irregularSeal2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94" y="2877211"/>
            <a:ext cx="514324" cy="512022"/>
          </a:xfrm>
          <a:prstGeom prst="rect">
            <a:avLst/>
          </a:prstGeom>
        </p:spPr>
      </p:pic>
      <p:grpSp>
        <p:nvGrpSpPr>
          <p:cNvPr id="44" name="群組 43"/>
          <p:cNvGrpSpPr/>
          <p:nvPr/>
        </p:nvGrpSpPr>
        <p:grpSpPr>
          <a:xfrm>
            <a:off x="1752092" y="2252625"/>
            <a:ext cx="1076016" cy="556690"/>
            <a:chOff x="6032260" y="3615243"/>
            <a:chExt cx="1371820" cy="704595"/>
          </a:xfrm>
        </p:grpSpPr>
        <p:sp>
          <p:nvSpPr>
            <p:cNvPr id="45" name="橢圓 44"/>
            <p:cNvSpPr/>
            <p:nvPr/>
          </p:nvSpPr>
          <p:spPr>
            <a:xfrm>
              <a:off x="6134404" y="3615243"/>
              <a:ext cx="1162364" cy="704595"/>
            </a:xfrm>
            <a:prstGeom prst="ellipse">
              <a:avLst/>
            </a:prstGeom>
            <a:solidFill>
              <a:srgbClr val="CCECFF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032260" y="3764202"/>
              <a:ext cx="1371820" cy="50641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  <a:ea typeface="微軟正黑體" panose="020B0604030504040204" pitchFamily="34" charset="-120"/>
                </a:rPr>
                <a:t>N-Receiver mini</a:t>
              </a:r>
              <a:endParaRPr lang="zh-TW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47" name="肘形接點 46"/>
          <p:cNvCxnSpPr>
            <a:stCxn id="18" idx="3"/>
          </p:cNvCxnSpPr>
          <p:nvPr/>
        </p:nvCxnSpPr>
        <p:spPr>
          <a:xfrm>
            <a:off x="2868388" y="3791555"/>
            <a:ext cx="2517151" cy="59174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 flipH="1">
            <a:off x="3249030" y="3692390"/>
            <a:ext cx="1236868" cy="1071057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圖片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13" y="2172784"/>
            <a:ext cx="514324" cy="512022"/>
          </a:xfrm>
          <a:prstGeom prst="rect">
            <a:avLst/>
          </a:prstGeom>
        </p:spPr>
      </p:pic>
      <p:sp>
        <p:nvSpPr>
          <p:cNvPr id="50" name="爆炸 2 49"/>
          <p:cNvSpPr/>
          <p:nvPr/>
        </p:nvSpPr>
        <p:spPr>
          <a:xfrm>
            <a:off x="2720418" y="2420330"/>
            <a:ext cx="250699" cy="234757"/>
          </a:xfrm>
          <a:prstGeom prst="irregularSeal2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9" y="3643958"/>
            <a:ext cx="371924" cy="488498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3" y="3726065"/>
            <a:ext cx="371924" cy="488498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43" y="3823849"/>
            <a:ext cx="371924" cy="488498"/>
          </a:xfrm>
          <a:prstGeom prst="rect">
            <a:avLst/>
          </a:prstGeom>
        </p:spPr>
      </p:pic>
      <p:pic>
        <p:nvPicPr>
          <p:cNvPr id="54" name="Picture 2" descr="http://www.iconhot.com/icon/png/touchscreen-icons/512/2010-apple-ipa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85" y="4947447"/>
            <a:ext cx="551780" cy="5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矩形 54"/>
          <p:cNvSpPr/>
          <p:nvPr/>
        </p:nvSpPr>
        <p:spPr>
          <a:xfrm>
            <a:off x="1999764" y="4937746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大陸廠區</a:t>
            </a:r>
            <a:endParaRPr lang="zh-TW" altLang="en-US" sz="11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749938" y="3542940"/>
            <a:ext cx="607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1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歐洲</a:t>
            </a:r>
            <a:endParaRPr lang="en-US" altLang="zh-TW" sz="1100" b="1" dirty="0" smtClean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11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分公司</a:t>
            </a:r>
            <a:endParaRPr lang="zh-TW" altLang="en-US" sz="11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645054" y="1860141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美國研發中心</a:t>
            </a:r>
            <a:endParaRPr lang="zh-TW" altLang="en-US" sz="11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8" name="圖片 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7" y="2528075"/>
            <a:ext cx="371924" cy="488498"/>
          </a:xfrm>
          <a:prstGeom prst="rect">
            <a:avLst/>
          </a:prstGeom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1" y="2610182"/>
            <a:ext cx="371924" cy="488498"/>
          </a:xfrm>
          <a:prstGeom prst="rect">
            <a:avLst/>
          </a:prstGeom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11" y="2707966"/>
            <a:ext cx="371924" cy="488498"/>
          </a:xfrm>
          <a:prstGeom prst="rect">
            <a:avLst/>
          </a:prstGeom>
        </p:spPr>
      </p:pic>
      <p:pic>
        <p:nvPicPr>
          <p:cNvPr id="61" name="圖片 60" descr="P1060780.JPG"/>
          <p:cNvPicPr>
            <a:picLocks noChangeAspect="1"/>
          </p:cNvPicPr>
          <p:nvPr/>
        </p:nvPicPr>
        <p:blipFill rotWithShape="1">
          <a:blip r:embed="rId13" cstate="print"/>
          <a:srcRect t="31942"/>
          <a:stretch/>
        </p:blipFill>
        <p:spPr>
          <a:xfrm>
            <a:off x="5246146" y="4953800"/>
            <a:ext cx="1912249" cy="976074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12700"/>
          </a:effectLst>
        </p:spPr>
      </p:pic>
      <p:pic>
        <p:nvPicPr>
          <p:cNvPr id="62" name="Picture 18"/>
          <p:cNvPicPr>
            <a:picLocks noChangeAspect="1" noChangeArrowheads="1"/>
          </p:cNvPicPr>
          <p:nvPr/>
        </p:nvPicPr>
        <p:blipFill>
          <a:blip r:embed="rId14" cstate="print"/>
          <a:srcRect r="23654"/>
          <a:stretch>
            <a:fillRect/>
          </a:stretch>
        </p:blipFill>
        <p:spPr bwMode="auto">
          <a:xfrm>
            <a:off x="9341859" y="1805932"/>
            <a:ext cx="1854866" cy="1821918"/>
          </a:xfrm>
          <a:prstGeom prst="rect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63" name="Picture 2" descr="D:\Frank\ScreenShot\ScreenShot02176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87781" y="5184234"/>
            <a:ext cx="1918840" cy="1244384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64" name="Picture 3" descr="D:\Frank\ScreenShot\ScreenShot0219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95949" y="3905708"/>
            <a:ext cx="1869614" cy="1003930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  <a:effectLst>
            <a:glow rad="101600">
              <a:schemeClr val="accent1">
                <a:lumMod val="60000"/>
                <a:lumOff val="4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grpSp>
        <p:nvGrpSpPr>
          <p:cNvPr id="65" name="群組 64"/>
          <p:cNvGrpSpPr/>
          <p:nvPr/>
        </p:nvGrpSpPr>
        <p:grpSpPr>
          <a:xfrm>
            <a:off x="643764" y="5158106"/>
            <a:ext cx="921528" cy="434519"/>
            <a:chOff x="1871993" y="5090664"/>
            <a:chExt cx="921528" cy="434519"/>
          </a:xfrm>
        </p:grpSpPr>
        <p:pic>
          <p:nvPicPr>
            <p:cNvPr id="66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71993" y="5090664"/>
              <a:ext cx="223408" cy="223408"/>
            </a:xfrm>
            <a:prstGeom prst="rect">
              <a:avLst/>
            </a:prstGeom>
            <a:noFill/>
          </p:spPr>
        </p:pic>
        <p:pic>
          <p:nvPicPr>
            <p:cNvPr id="67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18809" y="5090664"/>
              <a:ext cx="223408" cy="223408"/>
            </a:xfrm>
            <a:prstGeom prst="rect">
              <a:avLst/>
            </a:prstGeom>
            <a:noFill/>
          </p:spPr>
        </p:pic>
        <p:pic>
          <p:nvPicPr>
            <p:cNvPr id="68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095401" y="5090664"/>
              <a:ext cx="223408" cy="223408"/>
            </a:xfrm>
            <a:prstGeom prst="rect">
              <a:avLst/>
            </a:prstGeom>
            <a:noFill/>
          </p:spPr>
        </p:pic>
        <p:pic>
          <p:nvPicPr>
            <p:cNvPr id="69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002358" y="5198562"/>
              <a:ext cx="223408" cy="223408"/>
            </a:xfrm>
            <a:prstGeom prst="rect">
              <a:avLst/>
            </a:prstGeom>
            <a:noFill/>
          </p:spPr>
        </p:pic>
        <p:pic>
          <p:nvPicPr>
            <p:cNvPr id="70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49174" y="5198562"/>
              <a:ext cx="223408" cy="223408"/>
            </a:xfrm>
            <a:prstGeom prst="rect">
              <a:avLst/>
            </a:prstGeom>
            <a:noFill/>
          </p:spPr>
        </p:pic>
        <p:pic>
          <p:nvPicPr>
            <p:cNvPr id="71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225766" y="5198562"/>
              <a:ext cx="223408" cy="223408"/>
            </a:xfrm>
            <a:prstGeom prst="rect">
              <a:avLst/>
            </a:prstGeom>
            <a:noFill/>
          </p:spPr>
        </p:pic>
        <p:pic>
          <p:nvPicPr>
            <p:cNvPr id="72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23297" y="5301775"/>
              <a:ext cx="223408" cy="223408"/>
            </a:xfrm>
            <a:prstGeom prst="rect">
              <a:avLst/>
            </a:prstGeom>
            <a:noFill/>
          </p:spPr>
        </p:pic>
        <p:pic>
          <p:nvPicPr>
            <p:cNvPr id="73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70113" y="5301775"/>
              <a:ext cx="223408" cy="223408"/>
            </a:xfrm>
            <a:prstGeom prst="rect">
              <a:avLst/>
            </a:prstGeom>
            <a:noFill/>
          </p:spPr>
        </p:pic>
        <p:pic>
          <p:nvPicPr>
            <p:cNvPr id="74" name="Picture 2" descr="D:\Npartner\Image\People\business_user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46705" y="5301775"/>
              <a:ext cx="223408" cy="223408"/>
            </a:xfrm>
            <a:prstGeom prst="rect">
              <a:avLst/>
            </a:prstGeom>
            <a:noFill/>
          </p:spPr>
        </p:pic>
      </p:grpSp>
      <p:sp>
        <p:nvSpPr>
          <p:cNvPr id="75" name="矩形 74"/>
          <p:cNvSpPr/>
          <p:nvPr/>
        </p:nvSpPr>
        <p:spPr>
          <a:xfrm>
            <a:off x="5581967" y="276868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台灣總部</a:t>
            </a:r>
            <a:endParaRPr lang="zh-TW" altLang="en-US" sz="1400" b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6" name="Picture 2" descr="http://www.iconhot.com/icon/png/touchscreen-icons/512/2010-apple-ipa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43" y="5076034"/>
            <a:ext cx="551780" cy="5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肘形接點 76"/>
          <p:cNvCxnSpPr/>
          <p:nvPr/>
        </p:nvCxnSpPr>
        <p:spPr>
          <a:xfrm flipV="1">
            <a:off x="3348046" y="4599190"/>
            <a:ext cx="2037493" cy="478230"/>
          </a:xfrm>
          <a:prstGeom prst="bentConnector3">
            <a:avLst>
              <a:gd name="adj1" fmla="val 2890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D:\NP_ICON_圖示\jpg\np_clound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8738" y="130375"/>
            <a:ext cx="1456068" cy="828342"/>
          </a:xfrm>
          <a:prstGeom prst="rect">
            <a:avLst/>
          </a:prstGeom>
          <a:noFill/>
        </p:spPr>
      </p:pic>
      <p:sp>
        <p:nvSpPr>
          <p:cNvPr id="79" name="標題 1"/>
          <p:cNvSpPr>
            <a:spLocks noGrp="1"/>
          </p:cNvSpPr>
          <p:nvPr>
            <p:ph type="title"/>
          </p:nvPr>
        </p:nvSpPr>
        <p:spPr>
          <a:xfrm>
            <a:off x="966581" y="260648"/>
            <a:ext cx="10117381" cy="685637"/>
          </a:xfrm>
        </p:spPr>
        <p:txBody>
          <a:bodyPr anchor="ctr">
            <a:noAutofit/>
          </a:bodyPr>
          <a:lstStyle/>
          <a:p>
            <a:pPr>
              <a:lnSpc>
                <a:spcPts val="3299"/>
              </a:lnSpc>
              <a:defRPr/>
            </a:pPr>
            <a:r>
              <a:rPr lang="en-US" altLang="zh-TW" dirty="0">
                <a:ln w="19050" cmpd="sng"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</a:t>
            </a:r>
            <a:r>
              <a:rPr lang="en-US" altLang="zh-TW" dirty="0" smtClean="0">
                <a:ln w="19050" cmpd="sng"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Cloud-</a:t>
            </a:r>
            <a:br>
              <a:rPr lang="en-US" altLang="zh-TW" dirty="0" smtClean="0">
                <a:ln w="19050" cmpd="sng"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Regional </a:t>
            </a:r>
            <a:r>
              <a:rPr lang="en-US" altLang="zh-TW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Factories/office, campus or regional organization</a:t>
            </a:r>
            <a:endParaRPr lang="en-US" altLang="zh-TW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3338518" y="949802"/>
            <a:ext cx="5434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90000"/>
              <a:buFont typeface="Arial" panose="020B0604020202020204" pitchFamily="34" charset="0"/>
              <a:buChar char="►"/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Entire Domain Syslog/Flow Collection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90000"/>
              <a:buFont typeface="Arial" panose="020B0604020202020204" pitchFamily="34" charset="0"/>
              <a:buChar char="►"/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Global analysis for all Domain (Global View)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90000"/>
              <a:buFont typeface="Arial" panose="020B0604020202020204" pitchFamily="34" charset="0"/>
              <a:buChar char="►"/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Each Domain only view it’s own Syslog/Flow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90000"/>
              <a:buFont typeface="Arial" panose="020B0604020202020204" pitchFamily="34" charset="0"/>
              <a:buChar char="►"/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Immediately resolve abnormal behavior</a:t>
            </a:r>
          </a:p>
        </p:txBody>
      </p:sp>
      <p:cxnSp>
        <p:nvCxnSpPr>
          <p:cNvPr id="81" name="直線接點 80"/>
          <p:cNvCxnSpPr>
            <a:endCxn id="45" idx="5"/>
          </p:cNvCxnSpPr>
          <p:nvPr/>
        </p:nvCxnSpPr>
        <p:spPr>
          <a:xfrm flipH="1" flipV="1">
            <a:off x="2610417" y="2727790"/>
            <a:ext cx="1719936" cy="581214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禁止標誌 81"/>
          <p:cNvSpPr/>
          <p:nvPr/>
        </p:nvSpPr>
        <p:spPr>
          <a:xfrm>
            <a:off x="4929663" y="3100432"/>
            <a:ext cx="253240" cy="253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3" name="禁止標誌 82"/>
          <p:cNvSpPr/>
          <p:nvPr/>
        </p:nvSpPr>
        <p:spPr>
          <a:xfrm>
            <a:off x="4946256" y="3089360"/>
            <a:ext cx="253240" cy="253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4" name="禁止標誌 83"/>
          <p:cNvSpPr/>
          <p:nvPr/>
        </p:nvSpPr>
        <p:spPr>
          <a:xfrm>
            <a:off x="4950627" y="3095111"/>
            <a:ext cx="253240" cy="253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5" name="禁止標誌 84"/>
          <p:cNvSpPr/>
          <p:nvPr/>
        </p:nvSpPr>
        <p:spPr>
          <a:xfrm>
            <a:off x="4660831" y="3097316"/>
            <a:ext cx="253240" cy="253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867E-6 0.00579 L -0.32587 0.0016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9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357E-8 -2.96296E-6 L -0.3204 -0.025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0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0047 L -0.2924 0.00093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6507E-6 3.33333E-6 C 0.02709 0.01875 0.04793 0.04189 0.0633 0.05509 C 0.07841 0.06759 0.07476 0.06458 0.0913 0.07708 C 0.12399 0.09861 0.10928 0.09328 0.15773 0.11041 " pathEditMode="relative" rAng="0" ptsTypes="AAAA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0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45 0.21598 L -0.34345 0.21621 C -0.33147 0.21737 -0.31936 0.21713 -0.3075 0.22014 L -0.3023 0.2213 C -0.30021 0.22176 -0.29826 0.22223 -0.2963 0.22269 C -0.2937 0.22338 -0.29135 0.225 -0.28875 0.22547 C -0.2838 0.22639 -0.27872 0.22639 -0.27377 0.22686 L -0.17492 0.22547 C -0.17388 0.22547 -0.17283 0.22454 -0.17179 0.22408 C -0.16971 0.22315 -0.16541 0.22223 -0.16359 0.22014 C -0.1602 0.21598 -0.16268 0.21852 -0.15916 0.21598 C -0.15786 0.21528 -0.15668 0.21413 -0.15538 0.21343 C -0.15239 0.21204 -0.1447 0.21112 -0.14262 0.21065 C -0.14158 0.20973 -0.14066 0.2088 -0.13962 0.20811 C -0.13884 0.20741 -0.13793 0.20764 -0.13741 0.20672 C -0.13624 0.20533 -0.13545 0.20301 -0.13441 0.20139 C -0.13363 0.20024 -0.13285 0.19977 -0.13207 0.19862 C -0.13129 0.19746 -0.13064 0.19584 -0.12985 0.19468 C -0.12868 0.19306 -0.12725 0.19213 -0.12608 0.19075 C -0.12477 0.18913 -0.1236 0.18704 -0.1223 0.18542 C -0.12165 0.1845 -0.12074 0.1838 -0.12009 0.18264 C -0.11904 0.18102 -0.11813 0.17894 -0.11709 0.17732 C -0.11644 0.17639 -0.11553 0.1757 -0.11488 0.17477 C -0.11383 0.17338 -0.11292 0.172 -0.11188 0.17061 C -0.1111 0.16968 -0.11019 0.16922 -0.10954 0.16806 C -0.10876 0.16644 -0.1081 0.16459 -0.10732 0.16274 C -0.10628 0.15996 -0.10563 0.15695 -0.10433 0.15463 L -0.0999 0.14676 C -0.09912 0.14538 -0.09821 0.14422 -0.09755 0.1426 C -0.09703 0.14144 -0.09664 0.13982 -0.09612 0.13866 C -0.09169 0.1294 -0.0943 0.13727 -0.09013 0.12663 C -0.08557 0.11505 -0.09052 0.12454 -0.08414 0.11204 C -0.08166 0.10718 -0.07867 0.10232 -0.0758 0.09862 C -0.07437 0.09676 -0.07281 0.09538 -0.07138 0.09329 C -0.07046 0.09213 -0.06994 0.09051 -0.06903 0.08936 C -0.06721 0.08658 -0.06486 0.0845 -0.06304 0.08125 C -0.06239 0.07987 -0.06161 0.07848 -0.06083 0.07732 C -0.05588 0.07014 -0.06148 0.08033 -0.05562 0.07061 C -0.05379 0.0676 -0.05262 0.06274 -0.05028 0.06135 C -0.04963 0.06088 -0.04884 0.06042 -0.04806 0.05996 C -0.04559 0.05811 -0.04402 0.05649 -0.04207 0.05325 C -0.04077 0.05116 -0.03973 0.04862 -0.03829 0.04653 C -0.03478 0.04144 -0.03478 0.0419 -0.03152 0.03982 C -0.02748 0.03264 -0.03126 0.03889 -0.02709 0.03334 C -0.02423 0.0294 -0.0228 0.02639 -0.01954 0.02385 C -0.01863 0.02315 -0.01759 0.02292 -0.01654 0.02269 C -0.01537 0.0213 -0.01407 0.01991 -0.01277 0.01852 C -0.01212 0.01783 -0.0112 0.01713 -0.01055 0.01598 C -0.00717 0.00996 -0.0112 0.0132 -0.00678 0.01065 C -0.00625 0.00926 -0.00599 0.00764 -0.00534 0.00649 C -0.00443 0.00533 -0.00326 0.00487 -0.00235 0.00394 C -0.00196 0.00348 -0.00183 0.00301 -0.00157 0.00255 L 2.88096E-6 -4.81481E-6 " pathEditMode="relative" rAng="0" ptsTypes="AAAAAAAAAAAAAAAAAAAAAAAAAAAAAAAAAAAAAAAAAAAAAAAAAAAAA">
                                      <p:cBhvr>
                                        <p:cTn id="1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6" y="-1025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34 -0.04259 L -0.33134 -0.04236 L -0.24981 -0.04143 C -0.24903 -0.04143 -0.24812 -0.04028 -0.24733 -0.04004 C -0.24538 -0.03935 -0.24356 -0.03889 -0.24134 -0.03865 C -0.23678 -0.03819 -0.23197 -0.03773 -0.22728 -0.03727 C -0.21699 -0.03009 -0.23223 -0.04028 -0.2093 -0.03194 C -0.20488 -0.03055 -0.2011 -0.02916 -0.19654 -0.02801 L -0.19055 -0.02662 C -0.18638 -0.0243 -0.18938 -0.02592 -0.18299 -0.02407 C -0.17388 -0.02153 -0.18286 -0.02338 -0.16802 -0.02129 C -0.16658 -0.02106 -0.16502 -0.0206 -0.16346 -0.02014 C -0.15669 -0.01759 -0.16502 -0.01967 -0.15603 -0.01736 C -0.1503 -0.01597 -0.14796 -0.01574 -0.14171 -0.01481 C -0.13402 -0.01134 -0.13494 -0.01111 -0.1253 -0.01065 L -0.05028 -0.00949 C -0.04871 -0.00856 -0.04728 -0.0074 -0.04572 -0.00671 C -0.04377 -0.00602 -0.04181 -0.00555 -0.03973 -0.00532 C -0.02605 -0.00509 -0.01225 -0.00532 0.00156 -0.00532 L 4.19901E-6 -2.59259E-6 " pathEditMode="relative" rAng="0" ptsTypes="AAAAAAAAAAAAAAAAAAAA">
                                      <p:cBhvr>
                                        <p:cTn id="1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5" y="213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24 -0.18148 L -0.33224 -0.18125 C -0.32508 -0.18032 -0.31779 -0.1794 -0.31049 -0.17755 C -0.3088 -0.17708 -0.30698 -0.17593 -0.30528 -0.175 C -0.30229 -0.17315 -0.29942 -0.1706 -0.2963 -0.16968 C -0.295 -0.16921 -0.29369 -0.16898 -0.29252 -0.16829 C -0.28926 -0.1662 -0.28549 -0.16551 -0.28275 -0.16157 C -0.2778 -0.15463 -0.28067 -0.15671 -0.27455 -0.15486 C -0.27325 -0.15394 -0.27207 -0.15301 -0.27077 -0.15232 C -0.26856 -0.15093 -0.26556 -0.15023 -0.26335 -0.14954 C -0.26257 -0.14907 -0.25866 -0.14607 -0.25723 -0.1456 C -0.25579 -0.14491 -0.25436 -0.14468 -0.2528 -0.14421 C -0.2498 -0.1419 -0.24642 -0.13912 -0.24316 -0.1375 C -0.2416 -0.13704 -0.24003 -0.13681 -0.2386 -0.13634 C -0.22623 -0.12523 -0.24186 -0.13866 -0.22961 -0.12963 C -0.22479 -0.12593 -0.22167 -0.12083 -0.2162 -0.11898 C -0.21086 -0.11713 -0.20552 -0.11528 -0.20044 -0.11227 C -0.19601 -0.10972 -0.19223 -0.10625 -0.18768 -0.10417 C -0.18598 -0.10347 -0.18416 -0.10324 -0.18234 -0.10301 C -0.18064 -0.10162 -0.17895 -0.1 -0.17713 -0.09884 C -0.17517 -0.09769 -0.17309 -0.09699 -0.17114 -0.0963 C -0.16983 -0.09583 -0.16853 -0.0956 -0.16736 -0.09491 C -0.16527 -0.09375 -0.16332 -0.09213 -0.16137 -0.09097 C -0.16059 -0.09051 -0.1598 -0.09028 -0.15915 -0.08958 C -0.15733 -0.08796 -0.15577 -0.08565 -0.15381 -0.08426 C -0.15225 -0.08287 -0.1503 -0.08264 -0.1486 -0.08148 C -0.14756 -0.08079 -0.14665 -0.07963 -0.14561 -0.07894 C -0.14365 -0.07778 -0.14157 -0.07732 -0.13962 -0.07616 C -0.13857 -0.0757 -0.13766 -0.07431 -0.13662 -0.07361 C -0.13415 -0.07199 -0.12985 -0.0713 -0.12763 -0.07083 C -0.12633 -0.06991 -0.12516 -0.06898 -0.12386 -0.06829 C -0.12268 -0.06759 -0.12138 -0.06736 -0.12008 -0.0669 C -0.11708 -0.06597 -0.11539 -0.06574 -0.11266 -0.06412 C -0.10067 -0.05764 -0.10745 -0.05995 -0.09833 -0.05764 L -0.08934 -0.05232 C -0.08856 -0.05185 -0.08778 -0.05162 -0.08713 -0.05093 C -0.08557 -0.04954 -0.08413 -0.04792 -0.08257 -0.04699 C -0.08088 -0.0456 -0.07905 -0.04537 -0.07736 -0.04421 C -0.0758 -0.04306 -0.07437 -0.04144 -0.0728 -0.04028 C -0.07137 -0.03912 -0.06981 -0.03866 -0.06837 -0.0375 C -0.06707 -0.03657 -0.06603 -0.03426 -0.0646 -0.03357 C -0.06212 -0.03241 -0.05965 -0.03264 -0.05704 -0.03218 C -0.04428 -0.02199 -0.056 -0.03056 -0.04506 -0.02431 C -0.04311 -0.02292 -0.04115 -0.02107 -0.03907 -0.02014 C -0.03607 -0.01898 -0.03008 -0.01759 -0.03008 -0.01736 C -0.02565 -0.01227 -0.02982 -0.01667 -0.02188 -0.01227 C -0.01328 -0.00741 -0.02409 -0.01065 -0.01133 -0.0081 C -0.01055 -0.00764 -0.00976 -0.00718 -0.00911 -0.00695 C -0.00807 -0.00625 -0.00703 -0.00625 -0.00612 -0.00556 C -0.00521 -0.00486 -0.00456 -0.0037 -0.00377 -0.00278 C -0.00286 -0.00185 -0.00182 -0.00093 -0.00078 -0.00023 C -0.00052 7.40741E-7 -0.00026 -0.00023 -3.20396E-6 -0.00023 L -3.20396E-6 7.40741E-7 " pathEditMode="relative" rAng="0" ptsTypes="AAAAAAAAAAAAAAAAAAAAAAAAAAAAAAAAAAAAAAAAAAAAAAAAAAAAA">
                                      <p:cBhvr>
                                        <p:cTn id="11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6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40" grpId="0" animBg="1"/>
      <p:bldP spid="40" grpId="1" animBg="1"/>
      <p:bldP spid="40" grpId="2" animBg="1"/>
      <p:bldP spid="42" grpId="0" animBg="1"/>
      <p:bldP spid="42" grpId="1" animBg="1"/>
      <p:bldP spid="42" grpId="2" animBg="1"/>
      <p:bldP spid="50" grpId="0" animBg="1"/>
      <p:bldP spid="50" grpId="1" animBg="1"/>
      <p:bldP spid="50" grpId="2" animBg="1"/>
      <p:bldP spid="80" grpId="0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800260" y="1700808"/>
            <a:ext cx="6878329" cy="4896544"/>
            <a:chOff x="800260" y="1556792"/>
            <a:chExt cx="6878329" cy="489654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" t="5744" r="2219" b="1857"/>
            <a:stretch/>
          </p:blipFill>
          <p:spPr>
            <a:xfrm>
              <a:off x="800260" y="1556792"/>
              <a:ext cx="6878328" cy="489654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圖片 13" descr="D:\Frank\ScreenShot\ScreenShot0410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61" y="1728453"/>
              <a:ext cx="6878328" cy="468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9795" y="116632"/>
            <a:ext cx="11377265" cy="503947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generation IT operation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platform-</a:t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of view, holistic approach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77788" y="908720"/>
            <a:ext cx="8229600" cy="882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lang="zh-TW" sz="2400" kern="1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lang="zh-TW" sz="2000" kern="1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lang="zh-TW" sz="1800" kern="1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lang="zh-TW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6000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Professional SOC monitoring Dashboard</a:t>
            </a:r>
          </a:p>
          <a:p>
            <a:pPr indent="-2160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en-US" altLang="zh-TW" sz="1800" dirty="0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Drill-Down for detail query</a:t>
            </a:r>
          </a:p>
        </p:txBody>
      </p:sp>
      <p:sp>
        <p:nvSpPr>
          <p:cNvPr id="12" name="矩形圖說文字 11"/>
          <p:cNvSpPr/>
          <p:nvPr/>
        </p:nvSpPr>
        <p:spPr>
          <a:xfrm>
            <a:off x="7822604" y="1817180"/>
            <a:ext cx="3456384" cy="459692"/>
          </a:xfrm>
          <a:prstGeom prst="wedgeRectCallout">
            <a:avLst>
              <a:gd name="adj1" fmla="val -58884"/>
              <a:gd name="adj2" fmla="val 54943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79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User Defined Dashboard</a:t>
            </a:r>
            <a:endParaRPr lang="en-US" altLang="zh-TW" sz="1799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7822604" y="3284984"/>
            <a:ext cx="3223968" cy="531334"/>
          </a:xfrm>
          <a:prstGeom prst="wedgeRectCallout">
            <a:avLst>
              <a:gd name="adj1" fmla="val -60606"/>
              <a:gd name="adj2" fmla="val 44765"/>
            </a:avLst>
          </a:prstGeom>
          <a:solidFill>
            <a:srgbClr val="FCD0D0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799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N-Cloud Analysis Display</a:t>
            </a:r>
          </a:p>
        </p:txBody>
      </p:sp>
    </p:spTree>
    <p:extLst>
      <p:ext uri="{BB962C8B-B14F-4D97-AF65-F5344CB8AC3E}">
        <p14:creationId xmlns:p14="http://schemas.microsoft.com/office/powerpoint/2010/main" val="31284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雲朵形 84"/>
          <p:cNvSpPr/>
          <p:nvPr/>
        </p:nvSpPr>
        <p:spPr>
          <a:xfrm>
            <a:off x="8743586" y="5065232"/>
            <a:ext cx="2053733" cy="144232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999" b="1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</a:rPr>
              <a:t>IDC</a:t>
            </a:r>
            <a:endParaRPr lang="zh-TW" altLang="en-US" sz="1999" b="1" dirty="0">
              <a:solidFill>
                <a:schemeClr val="tx1"/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4" name="雲朵形 43"/>
          <p:cNvSpPr/>
          <p:nvPr/>
        </p:nvSpPr>
        <p:spPr>
          <a:xfrm>
            <a:off x="2070587" y="3980489"/>
            <a:ext cx="3959409" cy="251962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999" b="1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</a:rPr>
              <a:t>Leased Line/ADSL </a:t>
            </a:r>
            <a:endParaRPr lang="zh-TW" altLang="en-US" sz="1999" b="1" dirty="0">
              <a:solidFill>
                <a:schemeClr val="tx1"/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10" name="雲朵形 9"/>
          <p:cNvSpPr/>
          <p:nvPr/>
        </p:nvSpPr>
        <p:spPr>
          <a:xfrm>
            <a:off x="7364532" y="1943246"/>
            <a:ext cx="3959409" cy="25196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cxnSp>
        <p:nvCxnSpPr>
          <p:cNvPr id="64" name="弧形接點 88"/>
          <p:cNvCxnSpPr/>
          <p:nvPr/>
        </p:nvCxnSpPr>
        <p:spPr>
          <a:xfrm rot="5400000">
            <a:off x="9156836" y="2729981"/>
            <a:ext cx="575914" cy="287957"/>
          </a:xfrm>
          <a:prstGeom prst="bentConnector3">
            <a:avLst>
              <a:gd name="adj1" fmla="val 33465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1180" y="-79155"/>
            <a:ext cx="6514519" cy="561928"/>
          </a:xfrm>
        </p:spPr>
        <p:txBody>
          <a:bodyPr>
            <a:normAutofit/>
          </a:bodyPr>
          <a:lstStyle/>
          <a:p>
            <a:pPr algn="r"/>
            <a:r>
              <a:rPr lang="en-US" altLang="zh-TW" b="1" dirty="0" smtClean="0">
                <a:solidFill>
                  <a:schemeClr val="bg1"/>
                </a:solidFill>
                <a:latin typeface="Calibri" panose="020F0502020204030204" pitchFamily="34" charset="0"/>
                <a:ea typeface="微軟正黑體" pitchFamily="34" charset="-120"/>
              </a:rPr>
              <a:t>N-Cloud  </a:t>
            </a:r>
            <a:r>
              <a:rPr lang="zh-TW" altLang="en-US" b="1" dirty="0" smtClean="0">
                <a:solidFill>
                  <a:schemeClr val="bg1"/>
                </a:solidFill>
                <a:latin typeface="Calibri" panose="020F0502020204030204" pitchFamily="34" charset="0"/>
                <a:ea typeface="Adobe 繁黑體 Std B" pitchFamily="34" charset="-120"/>
              </a:rPr>
              <a:t>軟硬體整合方案</a:t>
            </a:r>
            <a:r>
              <a:rPr lang="en-US" altLang="zh-TW" b="1" dirty="0" smtClean="0">
                <a:solidFill>
                  <a:schemeClr val="bg1"/>
                </a:solidFill>
                <a:latin typeface="Calibri" panose="020F0502020204030204" pitchFamily="34" charset="0"/>
                <a:ea typeface="Adobe 繁黑體 Std B" pitchFamily="34" charset="-120"/>
              </a:rPr>
              <a:t>(1/3)</a:t>
            </a:r>
            <a:endParaRPr lang="zh-TW" altLang="en-US" b="1" dirty="0">
              <a:solidFill>
                <a:schemeClr val="bg1"/>
              </a:solidFill>
              <a:latin typeface="Calibri" panose="020F0502020204030204" pitchFamily="34" charset="0"/>
              <a:ea typeface="Adobe 繁黑體 Std B" pitchFamily="34" charset="-120"/>
            </a:endParaRPr>
          </a:p>
        </p:txBody>
      </p:sp>
      <p:sp>
        <p:nvSpPr>
          <p:cNvPr id="8" name="雲朵形 7"/>
          <p:cNvSpPr/>
          <p:nvPr/>
        </p:nvSpPr>
        <p:spPr>
          <a:xfrm>
            <a:off x="3621091" y="4073314"/>
            <a:ext cx="1784877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Customer A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9" name="雲朵形 8"/>
          <p:cNvSpPr/>
          <p:nvPr/>
        </p:nvSpPr>
        <p:spPr>
          <a:xfrm>
            <a:off x="3549102" y="5686687"/>
            <a:ext cx="1655753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Customer B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11" name="雲朵形 10"/>
          <p:cNvSpPr/>
          <p:nvPr/>
        </p:nvSpPr>
        <p:spPr>
          <a:xfrm>
            <a:off x="9308243" y="5830665"/>
            <a:ext cx="1799731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Calibri" panose="020F0502020204030204" pitchFamily="34" charset="0"/>
                <a:ea typeface="微軟正黑體" pitchFamily="34" charset="-120"/>
              </a:rPr>
              <a:t>  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Customer C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19" name="Picture 3" descr="D:\Npartner\Image\Device\n_ic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855" y="4246903"/>
            <a:ext cx="359946" cy="366048"/>
          </a:xfrm>
          <a:prstGeom prst="rect">
            <a:avLst/>
          </a:prstGeom>
          <a:noFill/>
        </p:spPr>
      </p:pic>
      <p:pic>
        <p:nvPicPr>
          <p:cNvPr id="21" name="Picture 2" descr="D:\Npartner\Image\Device\icon_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7138" y="2146328"/>
            <a:ext cx="676699" cy="215968"/>
          </a:xfrm>
          <a:prstGeom prst="rect">
            <a:avLst/>
          </a:prstGeom>
          <a:noFill/>
        </p:spPr>
      </p:pic>
      <p:sp>
        <p:nvSpPr>
          <p:cNvPr id="24" name="文字方塊 23"/>
          <p:cNvSpPr txBox="1"/>
          <p:nvPr/>
        </p:nvSpPr>
        <p:spPr>
          <a:xfrm>
            <a:off x="5617745" y="4428970"/>
            <a:ext cx="915663" cy="41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Syslog</a:t>
            </a:r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Flow Traffic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887920" y="2375711"/>
            <a:ext cx="1007849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Calibri" panose="020F0502020204030204" pitchFamily="34" charset="0"/>
              </a:rPr>
              <a:t>Core Router</a:t>
            </a:r>
            <a:endParaRPr lang="zh-TW" alt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31" name="弧形接點 88"/>
          <p:cNvCxnSpPr/>
          <p:nvPr/>
        </p:nvCxnSpPr>
        <p:spPr>
          <a:xfrm rot="16200000" flipV="1">
            <a:off x="8988003" y="4639131"/>
            <a:ext cx="1684319" cy="46792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headEnd type="none"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弧形接點 88"/>
          <p:cNvCxnSpPr/>
          <p:nvPr/>
        </p:nvCxnSpPr>
        <p:spPr>
          <a:xfrm rot="5400000">
            <a:off x="9164263" y="2735128"/>
            <a:ext cx="575914" cy="287957"/>
          </a:xfrm>
          <a:prstGeom prst="bentConnector3">
            <a:avLst>
              <a:gd name="adj1" fmla="val 33465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弧形接點 88"/>
          <p:cNvCxnSpPr/>
          <p:nvPr/>
        </p:nvCxnSpPr>
        <p:spPr>
          <a:xfrm flipV="1">
            <a:off x="5564803" y="3598998"/>
            <a:ext cx="3028238" cy="83092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headEnd type="none"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9293247" y="2333112"/>
            <a:ext cx="431935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Calibri" panose="020F0502020204030204" pitchFamily="34" charset="0"/>
              </a:rPr>
              <a:t>IPS </a:t>
            </a:r>
            <a:endParaRPr lang="zh-TW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652491" y="2951095"/>
            <a:ext cx="1325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</a:rPr>
              <a:t>Telecom Core</a:t>
            </a:r>
            <a:endParaRPr lang="zh-TW" altLang="en-US" sz="1600" b="1" dirty="0"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37" name="Picture 2" descr="D:\Npartner\Image\Device\n_icon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6897" y="4246902"/>
            <a:ext cx="282121" cy="35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2" descr="D:\Npartner\Image\Device\n_icon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6967" y="5633569"/>
            <a:ext cx="345093" cy="40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2" descr="D:\Npartner\Image\Device\n_icon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2442" y="5859233"/>
            <a:ext cx="282121" cy="35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雲朵形 40"/>
          <p:cNvSpPr/>
          <p:nvPr/>
        </p:nvSpPr>
        <p:spPr>
          <a:xfrm>
            <a:off x="8588349" y="3167063"/>
            <a:ext cx="1511774" cy="863871"/>
          </a:xfrm>
          <a:prstGeom prst="cloud">
            <a:avLst/>
          </a:prstGeom>
          <a:solidFill>
            <a:srgbClr val="82AB27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N-Cloud</a:t>
            </a:r>
            <a:endPara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2" name="Picture 3" descr="D:\Npartner\Image\Device\n_ic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876" y="5902656"/>
            <a:ext cx="359946" cy="366048"/>
          </a:xfrm>
          <a:prstGeom prst="rect">
            <a:avLst/>
          </a:prstGeom>
          <a:noFill/>
        </p:spPr>
      </p:pic>
      <p:pic>
        <p:nvPicPr>
          <p:cNvPr id="43" name="Picture 3" descr="D:\Npartner\Image\Device\n_ic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4155" y="5715255"/>
            <a:ext cx="359946" cy="366048"/>
          </a:xfrm>
          <a:prstGeom prst="rect">
            <a:avLst/>
          </a:prstGeom>
          <a:noFill/>
        </p:spPr>
      </p:pic>
      <p:pic>
        <p:nvPicPr>
          <p:cNvPr id="57" name="Picture 3" descr="D:\Npartner\Image\Device\n_ic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6000" y="2286428"/>
            <a:ext cx="424735" cy="431935"/>
          </a:xfrm>
          <a:prstGeom prst="rect">
            <a:avLst/>
          </a:prstGeom>
          <a:noFill/>
        </p:spPr>
      </p:pic>
      <p:sp>
        <p:nvSpPr>
          <p:cNvPr id="67" name="文字方塊 66"/>
          <p:cNvSpPr txBox="1"/>
          <p:nvPr/>
        </p:nvSpPr>
        <p:spPr>
          <a:xfrm>
            <a:off x="5636790" y="6084723"/>
            <a:ext cx="915663" cy="41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Syslog</a:t>
            </a:r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Flow Traffic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8929251" y="1170409"/>
            <a:ext cx="1070316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999" b="1" dirty="0">
                <a:latin typeface="Calibri" panose="020F0502020204030204" pitchFamily="34" charset="0"/>
              </a:rPr>
              <a:t>Internet</a:t>
            </a:r>
            <a:endParaRPr lang="zh-TW" alt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20389" y="973546"/>
            <a:ext cx="7246391" cy="378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32" indent="-142832">
              <a:lnSpc>
                <a:spcPct val="150000"/>
              </a:lnSpc>
              <a:buClr>
                <a:srgbClr val="99CC00"/>
              </a:buClr>
              <a:buFont typeface="Wingdings" pitchFamily="2" charset="2"/>
              <a:buChar char="n"/>
            </a:pPr>
            <a:r>
              <a:rPr lang="zh-TW" altLang="en-US" sz="1999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安全服務</a:t>
            </a:r>
            <a:r>
              <a:rPr lang="en-US" altLang="zh-TW" sz="1999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 (</a:t>
            </a:r>
            <a:r>
              <a:rPr lang="zh-TW" altLang="en-US" sz="1999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如</a:t>
            </a:r>
            <a:r>
              <a:rPr lang="en-US" altLang="zh-TW" sz="1999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:</a:t>
            </a:r>
            <a:r>
              <a:rPr lang="zh-TW" altLang="en-US" sz="1999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1999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IPS, DDoS, Anti-Virus, APT…)– </a:t>
            </a: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zh-TW" altLang="en-US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電信佈署安全設備於</a:t>
            </a:r>
            <a:r>
              <a:rPr lang="en-US" altLang="zh-TW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Internet</a:t>
            </a:r>
            <a:r>
              <a:rPr lang="zh-TW" altLang="en-US" sz="1600" i="1" dirty="0">
                <a:latin typeface="Calibri" panose="020F0502020204030204" pitchFamily="34" charset="0"/>
                <a:ea typeface="微軟正黑體" panose="020B0604030504040204" pitchFamily="34" charset="-120"/>
              </a:rPr>
              <a:t>出口端</a:t>
            </a:r>
            <a:r>
              <a:rPr lang="en-US" altLang="zh-TW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,</a:t>
            </a:r>
            <a:r>
              <a:rPr lang="zh-TW" altLang="en-US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分享給購買安全服務的使用者 </a:t>
            </a:r>
            <a:endParaRPr lang="en-US" altLang="zh-TW" sz="1600" i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zh-TW" altLang="en-US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還可以提供</a:t>
            </a:r>
            <a:r>
              <a:rPr lang="en-US" altLang="zh-TW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NetFlow</a:t>
            </a:r>
            <a:r>
              <a:rPr lang="zh-TW" altLang="en-US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訊息與使用分析情報給用戶</a:t>
            </a:r>
            <a:endParaRPr lang="en-US" altLang="zh-TW" sz="1600" i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142832" indent="-142832">
              <a:lnSpc>
                <a:spcPct val="150000"/>
              </a:lnSpc>
              <a:buClr>
                <a:srgbClr val="99CC00"/>
              </a:buClr>
              <a:buFont typeface="Wingdings" pitchFamily="2" charset="2"/>
              <a:buChar char="n"/>
            </a:pPr>
            <a:r>
              <a:rPr lang="en-US" altLang="zh-TW" sz="1999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Log</a:t>
            </a:r>
            <a:r>
              <a:rPr lang="zh-TW" altLang="en-US" sz="1999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上傳保存與分析服務</a:t>
            </a:r>
            <a:r>
              <a:rPr lang="en-US" altLang="zh-TW" sz="1999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zh-TW" altLang="en-US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用戶可以上傳</a:t>
            </a:r>
            <a:r>
              <a:rPr lang="en-US" altLang="zh-TW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Log</a:t>
            </a:r>
            <a:r>
              <a:rPr lang="zh-TW" altLang="en-US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與</a:t>
            </a:r>
            <a:r>
              <a:rPr lang="en-US" altLang="zh-TW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Flow</a:t>
            </a:r>
            <a:endParaRPr lang="en-US" altLang="zh-TW" sz="1600" i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 marL="142832" indent="-142832">
              <a:lnSpc>
                <a:spcPct val="150000"/>
              </a:lnSpc>
              <a:buClr>
                <a:srgbClr val="99CC00"/>
              </a:buClr>
              <a:buFont typeface="Wingdings" pitchFamily="2" charset="2"/>
              <a:buChar char="n"/>
            </a:pPr>
            <a:r>
              <a:rPr lang="en-US" altLang="zh-TW" sz="1999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N-Cloud </a:t>
            </a:r>
            <a:r>
              <a:rPr lang="en-US" altLang="zh-TW" sz="1999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– </a:t>
            </a: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zh-TW" altLang="en-US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搜集所有</a:t>
            </a:r>
            <a:r>
              <a:rPr lang="en-US" altLang="zh-TW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Log/Flow</a:t>
            </a:r>
            <a:r>
              <a:rPr lang="zh-TW" altLang="en-US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資料後依據</a:t>
            </a:r>
            <a:r>
              <a:rPr lang="en-US" altLang="zh-TW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IP</a:t>
            </a:r>
            <a:r>
              <a:rPr lang="zh-TW" altLang="en-US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地址分發給所屬用戶</a:t>
            </a:r>
            <a:endParaRPr lang="en-US" altLang="zh-TW" sz="1600" i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zh-TW" altLang="en-US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每個用戶都有一個專屬網頁</a:t>
            </a:r>
            <a:r>
              <a:rPr lang="en-US" altLang="zh-TW" sz="1600" i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 </a:t>
            </a:r>
            <a:endParaRPr lang="en-US" altLang="zh-TW" sz="1600" i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9CC00"/>
              </a:buClr>
              <a:buFont typeface="Wingdings" pitchFamily="2" charset="2"/>
              <a:buChar char="n"/>
            </a:pPr>
            <a:endParaRPr lang="en-US" altLang="zh-TW" sz="1999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10100124" y="5110773"/>
            <a:ext cx="915663" cy="41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Syslog</a:t>
            </a:r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Flow Traffic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9592008" y="2596481"/>
            <a:ext cx="915663" cy="41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Syslog</a:t>
            </a:r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Flow Traffic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向右箭號 37"/>
          <p:cNvSpPr/>
          <p:nvPr/>
        </p:nvSpPr>
        <p:spPr>
          <a:xfrm rot="16200000">
            <a:off x="9272247" y="1475316"/>
            <a:ext cx="359946" cy="431935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>
              <a:latin typeface="Calibri" panose="020F0502020204030204" pitchFamily="34" charset="0"/>
            </a:endParaRPr>
          </a:p>
        </p:txBody>
      </p:sp>
      <p:cxnSp>
        <p:nvCxnSpPr>
          <p:cNvPr id="63" name="弧形接點 88"/>
          <p:cNvCxnSpPr>
            <a:stCxn id="42" idx="3"/>
          </p:cNvCxnSpPr>
          <p:nvPr/>
        </p:nvCxnSpPr>
        <p:spPr>
          <a:xfrm flipV="1">
            <a:off x="5420822" y="4025639"/>
            <a:ext cx="3478188" cy="2060041"/>
          </a:xfrm>
          <a:prstGeom prst="bentConnector3">
            <a:avLst>
              <a:gd name="adj1" fmla="val 99617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弧形接點 88"/>
          <p:cNvCxnSpPr>
            <a:stCxn id="42" idx="3"/>
          </p:cNvCxnSpPr>
          <p:nvPr/>
        </p:nvCxnSpPr>
        <p:spPr>
          <a:xfrm flipV="1">
            <a:off x="5420822" y="4046596"/>
            <a:ext cx="3473026" cy="2039084"/>
          </a:xfrm>
          <a:prstGeom prst="bentConnector3">
            <a:avLst>
              <a:gd name="adj1" fmla="val 99691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弧形接點 88"/>
          <p:cNvCxnSpPr/>
          <p:nvPr/>
        </p:nvCxnSpPr>
        <p:spPr>
          <a:xfrm flipV="1">
            <a:off x="5557375" y="3593852"/>
            <a:ext cx="3028238" cy="83092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headEnd type="none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弧形接點 88"/>
          <p:cNvCxnSpPr/>
          <p:nvPr/>
        </p:nvCxnSpPr>
        <p:spPr>
          <a:xfrm rot="16200000" flipV="1">
            <a:off x="8980577" y="4633984"/>
            <a:ext cx="1684319" cy="46792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headEnd type="none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5" name="群組 4"/>
          <p:cNvGrpSpPr/>
          <p:nvPr/>
        </p:nvGrpSpPr>
        <p:grpSpPr>
          <a:xfrm>
            <a:off x="9513390" y="142771"/>
            <a:ext cx="1699975" cy="1984457"/>
            <a:chOff x="9515868" y="141915"/>
            <a:chExt cx="1700418" cy="1984974"/>
          </a:xfrm>
        </p:grpSpPr>
        <p:pic>
          <p:nvPicPr>
            <p:cNvPr id="47" name="Picture 4" descr="http://bloggerdesign.com/wp-content/uploads/2008/05/stop-trackback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81211" y="1212489"/>
              <a:ext cx="76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9" name="直線單箭頭接點 48"/>
            <p:cNvCxnSpPr>
              <a:endCxn id="47" idx="0"/>
            </p:cNvCxnSpPr>
            <p:nvPr/>
          </p:nvCxnSpPr>
          <p:spPr>
            <a:xfrm flipH="1">
              <a:off x="10362211" y="763038"/>
              <a:ext cx="296265" cy="4494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33"/>
            <p:cNvGrpSpPr>
              <a:grpSpLocks/>
            </p:cNvGrpSpPr>
            <p:nvPr/>
          </p:nvGrpSpPr>
          <p:grpSpPr bwMode="auto">
            <a:xfrm>
              <a:off x="10743211" y="406055"/>
              <a:ext cx="473075" cy="519112"/>
              <a:chOff x="2868" y="836"/>
              <a:chExt cx="816" cy="907"/>
            </a:xfrm>
          </p:grpSpPr>
          <p:sp>
            <p:nvSpPr>
              <p:cNvPr id="51" name="Text Box 34"/>
              <p:cNvSpPr txBox="1">
                <a:spLocks noChangeArrowheads="1"/>
              </p:cNvSpPr>
              <p:nvPr/>
            </p:nvSpPr>
            <p:spPr bwMode="auto">
              <a:xfrm>
                <a:off x="2947" y="1338"/>
                <a:ext cx="737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8555" tIns="34277" rIns="68555" bIns="34277">
                <a:spAutoFit/>
              </a:bodyPr>
              <a:lstStyle/>
              <a:p>
                <a:pPr>
                  <a:defRPr/>
                </a:pPr>
                <a:r>
                  <a:rPr lang="en-US" altLang="zh-TW" sz="1050" b="1" dirty="0">
                    <a:latin typeface="Calibri" panose="020F0502020204030204" pitchFamily="34" charset="0"/>
                    <a:ea typeface="微軟正黑體" pitchFamily="34" charset="-120"/>
                  </a:rPr>
                  <a:t>Virus</a:t>
                </a:r>
              </a:p>
            </p:txBody>
          </p:sp>
          <p:pic>
            <p:nvPicPr>
              <p:cNvPr id="52" name="Picture 35" descr="viru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85" r="3011"/>
              <a:stretch>
                <a:fillRect/>
              </a:stretch>
            </p:blipFill>
            <p:spPr bwMode="auto">
              <a:xfrm>
                <a:off x="2868" y="836"/>
                <a:ext cx="509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Group 36"/>
            <p:cNvGrpSpPr>
              <a:grpSpLocks/>
            </p:cNvGrpSpPr>
            <p:nvPr/>
          </p:nvGrpSpPr>
          <p:grpSpPr bwMode="auto">
            <a:xfrm>
              <a:off x="10203461" y="141915"/>
              <a:ext cx="539750" cy="625475"/>
              <a:chOff x="3774" y="1933"/>
              <a:chExt cx="882" cy="1090"/>
            </a:xfrm>
          </p:grpSpPr>
          <p:sp>
            <p:nvSpPr>
              <p:cNvPr id="54" name="Text Box 37"/>
              <p:cNvSpPr txBox="1">
                <a:spLocks noChangeArrowheads="1"/>
              </p:cNvSpPr>
              <p:nvPr/>
            </p:nvSpPr>
            <p:spPr bwMode="auto">
              <a:xfrm>
                <a:off x="3844" y="2622"/>
                <a:ext cx="812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8555" tIns="34277" rIns="68555" bIns="34277">
                <a:spAutoFit/>
              </a:bodyPr>
              <a:lstStyle/>
              <a:p>
                <a:pPr>
                  <a:defRPr/>
                </a:pPr>
                <a:r>
                  <a:rPr lang="en-US" altLang="zh-TW" sz="1050" b="1" dirty="0">
                    <a:latin typeface="Calibri" panose="020F0502020204030204" pitchFamily="34" charset="0"/>
                    <a:ea typeface="微軟正黑體" pitchFamily="34" charset="-120"/>
                  </a:rPr>
                  <a:t>Trojan</a:t>
                </a:r>
              </a:p>
            </p:txBody>
          </p:sp>
          <p:pic>
            <p:nvPicPr>
              <p:cNvPr id="55" name="Picture 38" descr="troja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4" y="1933"/>
                <a:ext cx="530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Text Box 43"/>
            <p:cNvSpPr txBox="1">
              <a:spLocks noChangeArrowheads="1"/>
            </p:cNvSpPr>
            <p:nvPr/>
          </p:nvSpPr>
          <p:spPr bwMode="auto">
            <a:xfrm>
              <a:off x="9975470" y="731711"/>
              <a:ext cx="44450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55" tIns="34277" rIns="68555" bIns="34277">
              <a:spAutoFit/>
            </a:bodyPr>
            <a:lstStyle/>
            <a:p>
              <a:pPr>
                <a:defRPr/>
              </a:pPr>
              <a:r>
                <a:rPr lang="en-US" altLang="zh-TW" sz="1050" b="1" dirty="0" err="1">
                  <a:latin typeface="Calibri" panose="020F0502020204030204" pitchFamily="34" charset="0"/>
                  <a:ea typeface="微軟正黑體" pitchFamily="34" charset="-120"/>
                </a:rPr>
                <a:t>DDoS</a:t>
              </a:r>
              <a:endParaRPr lang="en-US" altLang="zh-TW" sz="1050" b="1" dirty="0">
                <a:latin typeface="Calibri" panose="020F0502020204030204" pitchFamily="34" charset="0"/>
                <a:ea typeface="微軟正黑體" pitchFamily="34" charset="-120"/>
              </a:endParaRPr>
            </a:p>
          </p:txBody>
        </p:sp>
        <p:pic>
          <p:nvPicPr>
            <p:cNvPr id="58" name="Picture 44" descr="dd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868" y="577724"/>
              <a:ext cx="486304" cy="3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Picture 2" descr="D:\NP_ICON_圖示\jpg\np_cloun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221" y="133332"/>
            <a:ext cx="1456068" cy="828342"/>
          </a:xfrm>
          <a:prstGeom prst="rect">
            <a:avLst/>
          </a:prstGeom>
          <a:noFill/>
        </p:spPr>
      </p:pic>
      <p:sp>
        <p:nvSpPr>
          <p:cNvPr id="59" name="Title 79"/>
          <p:cNvSpPr txBox="1">
            <a:spLocks/>
          </p:cNvSpPr>
          <p:nvPr/>
        </p:nvSpPr>
        <p:spPr>
          <a:xfrm>
            <a:off x="566497" y="396750"/>
            <a:ext cx="8946893" cy="49358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299"/>
              </a:lnSpc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公有雲運用</a:t>
            </a:r>
            <a:r>
              <a:rPr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-</a:t>
            </a:r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電信的</a:t>
            </a:r>
            <a:r>
              <a:rPr lang="en-US" altLang="zh-T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MSSP</a:t>
            </a:r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生意</a:t>
            </a:r>
            <a:r>
              <a:rPr lang="en-US" altLang="zh-T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(</a:t>
            </a:r>
            <a:r>
              <a:rPr lang="zh-TW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安全加值服務</a:t>
            </a:r>
            <a:r>
              <a:rPr lang="en-US" altLang="zh-T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)</a:t>
            </a:r>
            <a:endParaRPr lang="en-US" altLang="zh-T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微軟正黑體" pitchFamily="34" charset="-120"/>
              <a:cs typeface="+mj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493919" y="2691125"/>
            <a:ext cx="288032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025302" y="4358287"/>
            <a:ext cx="288032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5853959" y="2619118"/>
            <a:ext cx="1891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Customer A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安全事件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10385342" y="4286280"/>
            <a:ext cx="181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Customer C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流量資訊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224806" y="1776232"/>
            <a:ext cx="1518780" cy="2169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 smtClean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Customer A</a:t>
            </a:r>
            <a:endParaRPr lang="zh-TW" altLang="en-US" sz="1200" dirty="0">
              <a:solidFill>
                <a:schemeClr val="tx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503236" y="3519122"/>
            <a:ext cx="1493291" cy="229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 smtClean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Customer C</a:t>
            </a:r>
            <a:endParaRPr lang="zh-TW" altLang="en-US" sz="1200" dirty="0">
              <a:solidFill>
                <a:schemeClr val="tx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7224806" y="1511310"/>
            <a:ext cx="1832332" cy="978712"/>
            <a:chOff x="7224806" y="1511310"/>
            <a:chExt cx="1832332" cy="978712"/>
          </a:xfrm>
        </p:grpSpPr>
        <p:sp>
          <p:nvSpPr>
            <p:cNvPr id="72" name="矩形 71"/>
            <p:cNvSpPr/>
            <p:nvPr/>
          </p:nvSpPr>
          <p:spPr>
            <a:xfrm>
              <a:off x="7228518" y="2027150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 smtClean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C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7224806" y="1523074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B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7224806" y="2261400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 smtClean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B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4" name="直線接點 3"/>
            <p:cNvCxnSpPr>
              <a:stCxn id="21" idx="1"/>
            </p:cNvCxnSpPr>
            <p:nvPr/>
          </p:nvCxnSpPr>
          <p:spPr>
            <a:xfrm flipH="1" flipV="1">
              <a:off x="8743586" y="1511310"/>
              <a:ext cx="313552" cy="7430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>
              <a:stCxn id="21" idx="1"/>
            </p:cNvCxnSpPr>
            <p:nvPr/>
          </p:nvCxnSpPr>
          <p:spPr>
            <a:xfrm flipH="1">
              <a:off x="8754459" y="2254312"/>
              <a:ext cx="302679" cy="2273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10503205" y="2652638"/>
            <a:ext cx="1495863" cy="1352426"/>
            <a:chOff x="10503205" y="2652638"/>
            <a:chExt cx="1495863" cy="1352426"/>
          </a:xfrm>
        </p:grpSpPr>
        <p:sp>
          <p:nvSpPr>
            <p:cNvPr id="75" name="矩形 74"/>
            <p:cNvSpPr/>
            <p:nvPr/>
          </p:nvSpPr>
          <p:spPr>
            <a:xfrm>
              <a:off x="10503205" y="3776442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 smtClean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A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0505746" y="3260211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B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0505746" y="3012152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</a:t>
              </a:r>
              <a:r>
                <a:rPr lang="en-US" altLang="zh-TW" sz="1200" dirty="0" smtClean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A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3" name="直線接點 12"/>
            <p:cNvCxnSpPr>
              <a:stCxn id="25" idx="2"/>
            </p:cNvCxnSpPr>
            <p:nvPr/>
          </p:nvCxnSpPr>
          <p:spPr>
            <a:xfrm flipH="1">
              <a:off x="10503205" y="2652638"/>
              <a:ext cx="888640" cy="359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25" idx="2"/>
            </p:cNvCxnSpPr>
            <p:nvPr/>
          </p:nvCxnSpPr>
          <p:spPr>
            <a:xfrm>
              <a:off x="11391845" y="2652638"/>
              <a:ext cx="604682" cy="3533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2" descr="D:\Frank\ScreenShot\ScreenShot02176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781" y="3391689"/>
            <a:ext cx="1261832" cy="81830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84" name="Picture 3" descr="D:\Frank\ScreenShot\ScreenShot0219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6030" y="5859233"/>
            <a:ext cx="1394510" cy="74881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353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218E-6 1.48148E-6 L -0.21581 0.318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1235E-6 -1.11111E-6 L 0.00573 0.3574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1" grpId="0" animBg="1"/>
      <p:bldP spid="7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雲朵形 84"/>
          <p:cNvSpPr/>
          <p:nvPr/>
        </p:nvSpPr>
        <p:spPr>
          <a:xfrm>
            <a:off x="8807426" y="5198580"/>
            <a:ext cx="2053733" cy="1442323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999" b="1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</a:rPr>
              <a:t>IDC</a:t>
            </a:r>
            <a:endParaRPr lang="zh-TW" altLang="en-US" sz="1999" b="1" dirty="0">
              <a:solidFill>
                <a:schemeClr val="tx1"/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4" name="雲朵形 43"/>
          <p:cNvSpPr/>
          <p:nvPr/>
        </p:nvSpPr>
        <p:spPr>
          <a:xfrm>
            <a:off x="2168777" y="4149080"/>
            <a:ext cx="3959409" cy="251962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999" b="1" dirty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</a:rPr>
              <a:t>Leased Line/ADSL </a:t>
            </a:r>
            <a:endParaRPr lang="zh-TW" altLang="en-US" sz="1999" b="1" dirty="0">
              <a:solidFill>
                <a:schemeClr val="tx1"/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10" name="雲朵形 9"/>
          <p:cNvSpPr/>
          <p:nvPr/>
        </p:nvSpPr>
        <p:spPr>
          <a:xfrm>
            <a:off x="7364532" y="1943246"/>
            <a:ext cx="3959409" cy="25196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8" name="雲朵形 7"/>
          <p:cNvSpPr/>
          <p:nvPr/>
        </p:nvSpPr>
        <p:spPr>
          <a:xfrm>
            <a:off x="3708481" y="4217330"/>
            <a:ext cx="1784877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Customer A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9" name="雲朵形 8"/>
          <p:cNvSpPr/>
          <p:nvPr/>
        </p:nvSpPr>
        <p:spPr>
          <a:xfrm>
            <a:off x="3636492" y="5830703"/>
            <a:ext cx="1655753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Customer B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11" name="雲朵形 10"/>
          <p:cNvSpPr/>
          <p:nvPr/>
        </p:nvSpPr>
        <p:spPr>
          <a:xfrm>
            <a:off x="9308243" y="5830665"/>
            <a:ext cx="1799731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Calibri" panose="020F0502020204030204" pitchFamily="34" charset="0"/>
                <a:ea typeface="微軟正黑體" pitchFamily="34" charset="-120"/>
              </a:rPr>
              <a:t>  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Customer C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19" name="Picture 3" descr="D:\Npartner\Image\Device\n_ic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245" y="4390919"/>
            <a:ext cx="359946" cy="366048"/>
          </a:xfrm>
          <a:prstGeom prst="rect">
            <a:avLst/>
          </a:prstGeom>
          <a:noFill/>
        </p:spPr>
      </p:pic>
      <p:pic>
        <p:nvPicPr>
          <p:cNvPr id="21" name="Picture 2" descr="D:\Npartner\Image\Device\icon_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6317" y="2122010"/>
            <a:ext cx="676699" cy="215968"/>
          </a:xfrm>
          <a:prstGeom prst="rect">
            <a:avLst/>
          </a:prstGeom>
          <a:noFill/>
        </p:spPr>
      </p:pic>
      <p:sp>
        <p:nvSpPr>
          <p:cNvPr id="24" name="文字方塊 23"/>
          <p:cNvSpPr txBox="1"/>
          <p:nvPr/>
        </p:nvSpPr>
        <p:spPr>
          <a:xfrm>
            <a:off x="6042845" y="4603475"/>
            <a:ext cx="915663" cy="41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Syslog</a:t>
            </a:r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Flow Traffic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887920" y="2375711"/>
            <a:ext cx="1007849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Calibri" panose="020F0502020204030204" pitchFamily="34" charset="0"/>
              </a:rPr>
              <a:t>Core Router</a:t>
            </a:r>
            <a:endParaRPr lang="zh-TW" altLang="en-US" sz="1200" b="1" dirty="0">
              <a:latin typeface="Calibri" panose="020F0502020204030204" pitchFamily="34" charset="0"/>
            </a:endParaRPr>
          </a:p>
        </p:txBody>
      </p:sp>
      <p:cxnSp>
        <p:nvCxnSpPr>
          <p:cNvPr id="64" name="弧形接點 88"/>
          <p:cNvCxnSpPr/>
          <p:nvPr/>
        </p:nvCxnSpPr>
        <p:spPr>
          <a:xfrm rot="5400000">
            <a:off x="9156836" y="2729981"/>
            <a:ext cx="575914" cy="287957"/>
          </a:xfrm>
          <a:prstGeom prst="bentConnector3">
            <a:avLst>
              <a:gd name="adj1" fmla="val 33465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弧形接點 88"/>
          <p:cNvCxnSpPr>
            <a:stCxn id="42" idx="3"/>
          </p:cNvCxnSpPr>
          <p:nvPr/>
        </p:nvCxnSpPr>
        <p:spPr>
          <a:xfrm flipV="1">
            <a:off x="5508212" y="4169655"/>
            <a:ext cx="3478188" cy="2060041"/>
          </a:xfrm>
          <a:prstGeom prst="bentConnector3">
            <a:avLst>
              <a:gd name="adj1" fmla="val 99617"/>
            </a:avLst>
          </a:prstGeom>
          <a:ln w="28575" cmpd="sng">
            <a:solidFill>
              <a:srgbClr val="FF6600"/>
            </a:solidFill>
            <a:prstDash val="sysDot"/>
            <a:bevel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弧形接點 88"/>
          <p:cNvCxnSpPr/>
          <p:nvPr/>
        </p:nvCxnSpPr>
        <p:spPr>
          <a:xfrm rot="16200000" flipV="1">
            <a:off x="8988003" y="4639131"/>
            <a:ext cx="1684319" cy="467929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6600"/>
            </a:solidFill>
            <a:prstDash val="sysDot"/>
            <a:bevel/>
            <a:headEnd type="none"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弧形接點 88"/>
          <p:cNvCxnSpPr/>
          <p:nvPr/>
        </p:nvCxnSpPr>
        <p:spPr>
          <a:xfrm rot="5400000">
            <a:off x="9164263" y="2735128"/>
            <a:ext cx="575914" cy="287957"/>
          </a:xfrm>
          <a:prstGeom prst="bentConnector3">
            <a:avLst>
              <a:gd name="adj1" fmla="val 33465"/>
            </a:avLst>
          </a:prstGeom>
          <a:ln w="28575" cmpd="sng">
            <a:solidFill>
              <a:srgbClr val="00B0F0"/>
            </a:solidFill>
            <a:prstDash val="sysDot"/>
            <a:bevel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弧形接點 88"/>
          <p:cNvCxnSpPr/>
          <p:nvPr/>
        </p:nvCxnSpPr>
        <p:spPr>
          <a:xfrm flipV="1">
            <a:off x="5564803" y="3598998"/>
            <a:ext cx="3028238" cy="830928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6600"/>
            </a:solidFill>
            <a:prstDash val="sysDot"/>
            <a:bevel/>
            <a:headEnd type="none"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9322426" y="2308794"/>
            <a:ext cx="431935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Calibri" panose="020F0502020204030204" pitchFamily="34" charset="0"/>
              </a:rPr>
              <a:t>IPS </a:t>
            </a:r>
            <a:endParaRPr lang="zh-TW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652491" y="2951095"/>
            <a:ext cx="1325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</a:rPr>
              <a:t>Telecom Core</a:t>
            </a:r>
            <a:endParaRPr lang="zh-TW" altLang="en-US" sz="1600" b="1" dirty="0"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37" name="Picture 2" descr="D:\Npartner\Image\Device\n_icon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287" y="4390918"/>
            <a:ext cx="282121" cy="35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2" descr="D:\Npartner\Image\Device\n_icon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6967" y="5633569"/>
            <a:ext cx="345093" cy="40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2" descr="D:\Npartner\Image\Device\n_icon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832" y="6003249"/>
            <a:ext cx="282121" cy="35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雲朵形 40"/>
          <p:cNvSpPr/>
          <p:nvPr/>
        </p:nvSpPr>
        <p:spPr>
          <a:xfrm>
            <a:off x="8588349" y="3167063"/>
            <a:ext cx="1511774" cy="863871"/>
          </a:xfrm>
          <a:prstGeom prst="cloud">
            <a:avLst/>
          </a:prstGeom>
          <a:solidFill>
            <a:srgbClr val="82AB27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N-Cloud</a:t>
            </a:r>
            <a:endPara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42" name="Picture 3" descr="D:\Npartner\Image\Device\n_ic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6" y="6046672"/>
            <a:ext cx="359946" cy="366048"/>
          </a:xfrm>
          <a:prstGeom prst="rect">
            <a:avLst/>
          </a:prstGeom>
          <a:noFill/>
        </p:spPr>
      </p:pic>
      <p:pic>
        <p:nvPicPr>
          <p:cNvPr id="43" name="Picture 3" descr="D:\Npartner\Image\Device\n_ic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4155" y="5715255"/>
            <a:ext cx="359946" cy="366048"/>
          </a:xfrm>
          <a:prstGeom prst="rect">
            <a:avLst/>
          </a:prstGeom>
          <a:noFill/>
        </p:spPr>
      </p:pic>
      <p:pic>
        <p:nvPicPr>
          <p:cNvPr id="57" name="Picture 3" descr="D:\Npartner\Image\Device\n_ic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6000" y="2286428"/>
            <a:ext cx="424735" cy="431935"/>
          </a:xfrm>
          <a:prstGeom prst="rect">
            <a:avLst/>
          </a:prstGeom>
          <a:noFill/>
        </p:spPr>
      </p:pic>
      <p:sp>
        <p:nvSpPr>
          <p:cNvPr id="67" name="文字方塊 66"/>
          <p:cNvSpPr txBox="1"/>
          <p:nvPr/>
        </p:nvSpPr>
        <p:spPr>
          <a:xfrm>
            <a:off x="5492162" y="6264375"/>
            <a:ext cx="915663" cy="41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Syslog</a:t>
            </a:r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Flow Traffic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8929251" y="1170409"/>
            <a:ext cx="1070316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999" b="1" dirty="0">
                <a:latin typeface="Calibri" panose="020F0502020204030204" pitchFamily="34" charset="0"/>
              </a:rPr>
              <a:t>Internet</a:t>
            </a:r>
            <a:endParaRPr lang="zh-TW" alt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64072" y="908720"/>
            <a:ext cx="48949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Security Service (IPS, </a:t>
            </a:r>
            <a:r>
              <a:rPr lang="en-US" altLang="zh-TW" sz="1600" b="1" dirty="0" err="1">
                <a:solidFill>
                  <a:srgbClr val="C00000"/>
                </a:solidFill>
                <a:ea typeface="微軟正黑體" panose="020B0604030504040204" pitchFamily="34" charset="-120"/>
              </a:rPr>
              <a:t>DDoS</a:t>
            </a:r>
            <a:r>
              <a:rPr lang="en-US" altLang="zh-TW" sz="16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, Anti-Virus, APT</a:t>
            </a:r>
            <a:r>
              <a:rPr lang="en-US" altLang="zh-TW" sz="16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…)</a:t>
            </a:r>
            <a:r>
              <a:rPr lang="en-US" altLang="zh-TW" sz="16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 </a:t>
            </a:r>
            <a:endParaRPr lang="en-US" altLang="zh-TW" sz="1600" dirty="0">
              <a:solidFill>
                <a:srgbClr val="C00000"/>
              </a:solidFill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dirty="0">
                <a:ea typeface="微軟正黑體" panose="020B0604030504040204" pitchFamily="34" charset="-120"/>
              </a:rPr>
              <a:t>Providing Security Service to Users by deploying security products, such as IPS, Firewall etc. along side of the </a:t>
            </a:r>
            <a:r>
              <a:rPr lang="en-US" altLang="zh-TW" sz="1600" dirty="0" err="1">
                <a:ea typeface="微軟正黑體" panose="020B0604030504040204" pitchFamily="34" charset="-120"/>
              </a:rPr>
              <a:t>Netflow</a:t>
            </a:r>
            <a:r>
              <a:rPr lang="en-US" altLang="zh-TW" sz="1600" dirty="0">
                <a:ea typeface="微軟正黑體" panose="020B0604030504040204" pitchFamily="34" charset="-120"/>
              </a:rPr>
              <a:t> information and analysis result</a:t>
            </a: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Log upload archive and </a:t>
            </a:r>
            <a:r>
              <a:rPr lang="en-US" altLang="zh-TW" sz="16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analysis</a:t>
            </a:r>
            <a:endParaRPr lang="en-US" altLang="zh-TW" sz="16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dirty="0">
                <a:ea typeface="微軟正黑體" panose="020B0604030504040204" pitchFamily="34" charset="-120"/>
              </a:rPr>
              <a:t>User can upload the syslog log and flow log</a:t>
            </a: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b="1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N-Cloud  </a:t>
            </a:r>
            <a:endParaRPr lang="en-US" altLang="zh-TW" sz="1600" b="1" dirty="0">
              <a:solidFill>
                <a:srgbClr val="C00000"/>
              </a:solidFill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dirty="0">
                <a:ea typeface="微軟正黑體" panose="020B0604030504040204" pitchFamily="34" charset="-120"/>
              </a:rPr>
              <a:t>Collect Log / Flow data and distribute to each </a:t>
            </a:r>
            <a:r>
              <a:rPr lang="en-US" altLang="zh-TW" sz="1600" dirty="0" err="1">
                <a:ea typeface="微軟正黑體" panose="020B0604030504040204" pitchFamily="34" charset="-120"/>
              </a:rPr>
              <a:t>Ncloud</a:t>
            </a:r>
            <a:r>
              <a:rPr lang="en-US" altLang="zh-TW" sz="1600" dirty="0"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ea typeface="微軟正黑體" panose="020B0604030504040204" pitchFamily="34" charset="-120"/>
              </a:rPr>
              <a:t>user Each </a:t>
            </a:r>
            <a:r>
              <a:rPr lang="en-US" altLang="zh-TW" sz="1600" dirty="0">
                <a:ea typeface="微軟正黑體" panose="020B0604030504040204" pitchFamily="34" charset="-120"/>
              </a:rPr>
              <a:t>user has his/her own portal</a:t>
            </a:r>
          </a:p>
          <a:p>
            <a:pPr>
              <a:lnSpc>
                <a:spcPct val="150000"/>
              </a:lnSpc>
              <a:buClr>
                <a:srgbClr val="99CC00"/>
              </a:buClr>
            </a:pPr>
            <a:endParaRPr lang="en-US" altLang="zh-TW" sz="1600" dirty="0">
              <a:ea typeface="微軟正黑體" panose="020B0604030504040204" pitchFamily="34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9558847" y="4513384"/>
            <a:ext cx="915663" cy="41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Syslog</a:t>
            </a:r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Flow Traffic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9592008" y="2596481"/>
            <a:ext cx="915663" cy="41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Syslog</a:t>
            </a:r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altLang="zh-TW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Flow Traffic</a:t>
            </a:r>
            <a:endParaRPr lang="zh-TW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向右箭號 37"/>
          <p:cNvSpPr/>
          <p:nvPr/>
        </p:nvSpPr>
        <p:spPr>
          <a:xfrm rot="16200000">
            <a:off x="9272247" y="1475316"/>
            <a:ext cx="359946" cy="431935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799">
              <a:latin typeface="Calibri" panose="020F0502020204030204" pitchFamily="34" charset="0"/>
            </a:endParaRPr>
          </a:p>
        </p:txBody>
      </p:sp>
      <p:cxnSp>
        <p:nvCxnSpPr>
          <p:cNvPr id="32" name="弧形接點 88"/>
          <p:cNvCxnSpPr>
            <a:stCxn id="42" idx="3"/>
          </p:cNvCxnSpPr>
          <p:nvPr/>
        </p:nvCxnSpPr>
        <p:spPr>
          <a:xfrm flipV="1">
            <a:off x="5508212" y="4190612"/>
            <a:ext cx="3473026" cy="2039084"/>
          </a:xfrm>
          <a:prstGeom prst="bentConnector3">
            <a:avLst>
              <a:gd name="adj1" fmla="val 99691"/>
            </a:avLst>
          </a:prstGeom>
          <a:ln w="28575" cmpd="sng">
            <a:solidFill>
              <a:srgbClr val="00B0F0"/>
            </a:solidFill>
            <a:prstDash val="sysDot"/>
            <a:bevel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弧形接點 88"/>
          <p:cNvCxnSpPr/>
          <p:nvPr/>
        </p:nvCxnSpPr>
        <p:spPr>
          <a:xfrm flipV="1">
            <a:off x="5557375" y="3593852"/>
            <a:ext cx="3028238" cy="830928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00B0F0"/>
            </a:solidFill>
            <a:prstDash val="sysDot"/>
            <a:bevel/>
            <a:headEnd type="none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弧形接點 88"/>
          <p:cNvCxnSpPr/>
          <p:nvPr/>
        </p:nvCxnSpPr>
        <p:spPr>
          <a:xfrm rot="16200000" flipV="1">
            <a:off x="8980577" y="4633984"/>
            <a:ext cx="1684319" cy="467929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00B0F0"/>
            </a:solidFill>
            <a:prstDash val="sysDot"/>
            <a:bevel/>
            <a:headEnd type="none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5" name="群組 4"/>
          <p:cNvGrpSpPr/>
          <p:nvPr/>
        </p:nvGrpSpPr>
        <p:grpSpPr>
          <a:xfrm>
            <a:off x="9741170" y="389689"/>
            <a:ext cx="1529151" cy="1770474"/>
            <a:chOff x="9653691" y="355954"/>
            <a:chExt cx="1529550" cy="1770935"/>
          </a:xfrm>
        </p:grpSpPr>
        <p:pic>
          <p:nvPicPr>
            <p:cNvPr id="47" name="Picture 4" descr="http://bloggerdesign.com/wp-content/uploads/2008/05/stop-trackback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81211" y="1212489"/>
              <a:ext cx="76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" name="Group 33"/>
            <p:cNvGrpSpPr>
              <a:grpSpLocks/>
            </p:cNvGrpSpPr>
            <p:nvPr/>
          </p:nvGrpSpPr>
          <p:grpSpPr bwMode="auto">
            <a:xfrm>
              <a:off x="10755966" y="541700"/>
              <a:ext cx="427275" cy="499653"/>
              <a:chOff x="2890" y="1073"/>
              <a:chExt cx="737" cy="873"/>
            </a:xfrm>
          </p:grpSpPr>
          <p:sp>
            <p:nvSpPr>
              <p:cNvPr id="51" name="Text Box 34"/>
              <p:cNvSpPr txBox="1">
                <a:spLocks noChangeArrowheads="1"/>
              </p:cNvSpPr>
              <p:nvPr/>
            </p:nvSpPr>
            <p:spPr bwMode="auto">
              <a:xfrm>
                <a:off x="2890" y="1541"/>
                <a:ext cx="737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8555" tIns="34277" rIns="68555" bIns="34277">
                <a:spAutoFit/>
              </a:bodyPr>
              <a:lstStyle/>
              <a:p>
                <a:pPr>
                  <a:defRPr/>
                </a:pPr>
                <a:r>
                  <a:rPr lang="en-US" altLang="zh-TW" sz="1050" b="1" dirty="0">
                    <a:latin typeface="Calibri" panose="020F0502020204030204" pitchFamily="34" charset="0"/>
                    <a:ea typeface="微軟正黑體" pitchFamily="34" charset="-120"/>
                  </a:rPr>
                  <a:t>Virus</a:t>
                </a:r>
              </a:p>
            </p:txBody>
          </p:sp>
          <p:pic>
            <p:nvPicPr>
              <p:cNvPr id="52" name="Picture 35" descr="virus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85" r="3011"/>
              <a:stretch>
                <a:fillRect/>
              </a:stretch>
            </p:blipFill>
            <p:spPr bwMode="auto">
              <a:xfrm>
                <a:off x="2998" y="1073"/>
                <a:ext cx="509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Group 36"/>
            <p:cNvGrpSpPr>
              <a:grpSpLocks/>
            </p:cNvGrpSpPr>
            <p:nvPr/>
          </p:nvGrpSpPr>
          <p:grpSpPr bwMode="auto">
            <a:xfrm>
              <a:off x="10189387" y="355954"/>
              <a:ext cx="496913" cy="626049"/>
              <a:chOff x="3751" y="2306"/>
              <a:chExt cx="812" cy="1091"/>
            </a:xfrm>
          </p:grpSpPr>
          <p:sp>
            <p:nvSpPr>
              <p:cNvPr id="54" name="Text Box 37"/>
              <p:cNvSpPr txBox="1">
                <a:spLocks noChangeArrowheads="1"/>
              </p:cNvSpPr>
              <p:nvPr/>
            </p:nvSpPr>
            <p:spPr bwMode="auto">
              <a:xfrm>
                <a:off x="3751" y="2996"/>
                <a:ext cx="812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8555" tIns="34277" rIns="68555" bIns="34277">
                <a:spAutoFit/>
              </a:bodyPr>
              <a:lstStyle/>
              <a:p>
                <a:pPr>
                  <a:defRPr/>
                </a:pPr>
                <a:r>
                  <a:rPr lang="en-US" altLang="zh-TW" sz="1050" b="1" dirty="0">
                    <a:latin typeface="Calibri" panose="020F0502020204030204" pitchFamily="34" charset="0"/>
                    <a:ea typeface="微軟正黑體" pitchFamily="34" charset="-120"/>
                  </a:rPr>
                  <a:t>Trojan</a:t>
                </a:r>
              </a:p>
            </p:txBody>
          </p:sp>
          <p:pic>
            <p:nvPicPr>
              <p:cNvPr id="55" name="Picture 38" descr="troja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" y="2306"/>
                <a:ext cx="530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Text Box 43"/>
            <p:cNvSpPr txBox="1">
              <a:spLocks noChangeArrowheads="1"/>
            </p:cNvSpPr>
            <p:nvPr/>
          </p:nvSpPr>
          <p:spPr bwMode="auto">
            <a:xfrm>
              <a:off x="9727719" y="754021"/>
              <a:ext cx="44450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55" tIns="34277" rIns="68555" bIns="34277">
              <a:spAutoFit/>
            </a:bodyPr>
            <a:lstStyle/>
            <a:p>
              <a:pPr>
                <a:defRPr/>
              </a:pPr>
              <a:r>
                <a:rPr lang="en-US" altLang="zh-TW" sz="1050" b="1" dirty="0" err="1">
                  <a:latin typeface="Calibri" panose="020F0502020204030204" pitchFamily="34" charset="0"/>
                  <a:ea typeface="微軟正黑體" pitchFamily="34" charset="-120"/>
                </a:rPr>
                <a:t>DDoS</a:t>
              </a:r>
              <a:endParaRPr lang="en-US" altLang="zh-TW" sz="1050" b="1" dirty="0">
                <a:latin typeface="Calibri" panose="020F0502020204030204" pitchFamily="34" charset="0"/>
                <a:ea typeface="微軟正黑體" pitchFamily="34" charset="-120"/>
              </a:endParaRPr>
            </a:p>
          </p:txBody>
        </p:sp>
        <p:pic>
          <p:nvPicPr>
            <p:cNvPr id="58" name="Picture 44" descr="dd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3691" y="411810"/>
              <a:ext cx="486304" cy="3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矩形 59"/>
          <p:cNvSpPr/>
          <p:nvPr/>
        </p:nvSpPr>
        <p:spPr>
          <a:xfrm>
            <a:off x="5456264" y="2657244"/>
            <a:ext cx="288032" cy="144016"/>
          </a:xfrm>
          <a:prstGeom prst="rect">
            <a:avLst/>
          </a:prstGeom>
          <a:solidFill>
            <a:srgbClr val="C00000"/>
          </a:solidFill>
          <a:ln>
            <a:solidFill>
              <a:srgbClr val="FF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0228541" y="4359070"/>
            <a:ext cx="288032" cy="1440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5726916" y="2586554"/>
            <a:ext cx="1891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Customer A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安全事件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10463739" y="4286971"/>
            <a:ext cx="181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itchFamily="34" charset="-120"/>
                <a:ea typeface="微軟正黑體" pitchFamily="34" charset="-120"/>
              </a:rPr>
              <a:t>Customer C</a:t>
            </a:r>
            <a:r>
              <a:rPr lang="zh-TW" altLang="en-US" sz="1200" dirty="0" smtClean="0">
                <a:latin typeface="微軟正黑體" pitchFamily="34" charset="-120"/>
                <a:ea typeface="微軟正黑體" pitchFamily="34" charset="-120"/>
              </a:rPr>
              <a:t>流量資訊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224806" y="1776232"/>
            <a:ext cx="1518780" cy="216990"/>
          </a:xfrm>
          <a:prstGeom prst="rect">
            <a:avLst/>
          </a:prstGeom>
          <a:solidFill>
            <a:srgbClr val="C00000"/>
          </a:solidFill>
          <a:ln>
            <a:solidFill>
              <a:srgbClr val="FF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Customer A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503236" y="3519122"/>
            <a:ext cx="1493291" cy="2291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Customer C</a:t>
            </a:r>
            <a:endParaRPr lang="zh-TW" altLang="en-US" sz="12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7224806" y="1486992"/>
            <a:ext cx="1861511" cy="1003030"/>
            <a:chOff x="7224806" y="1486992"/>
            <a:chExt cx="1861511" cy="1003030"/>
          </a:xfrm>
        </p:grpSpPr>
        <p:sp>
          <p:nvSpPr>
            <p:cNvPr id="72" name="矩形 71"/>
            <p:cNvSpPr/>
            <p:nvPr/>
          </p:nvSpPr>
          <p:spPr>
            <a:xfrm>
              <a:off x="7228518" y="2027150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 smtClean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C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7224806" y="1523074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B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7224806" y="2261400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 smtClean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B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4" name="直線接點 3"/>
            <p:cNvCxnSpPr>
              <a:stCxn id="21" idx="1"/>
            </p:cNvCxnSpPr>
            <p:nvPr/>
          </p:nvCxnSpPr>
          <p:spPr>
            <a:xfrm flipH="1" flipV="1">
              <a:off x="8772765" y="1486992"/>
              <a:ext cx="313552" cy="7430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>
              <a:stCxn id="21" idx="1"/>
            </p:cNvCxnSpPr>
            <p:nvPr/>
          </p:nvCxnSpPr>
          <p:spPr>
            <a:xfrm flipH="1">
              <a:off x="8783638" y="2229994"/>
              <a:ext cx="302679" cy="2273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10503205" y="2652638"/>
            <a:ext cx="1495863" cy="1352426"/>
            <a:chOff x="10503205" y="2652638"/>
            <a:chExt cx="1495863" cy="1352426"/>
          </a:xfrm>
        </p:grpSpPr>
        <p:sp>
          <p:nvSpPr>
            <p:cNvPr id="75" name="矩形 74"/>
            <p:cNvSpPr/>
            <p:nvPr/>
          </p:nvSpPr>
          <p:spPr>
            <a:xfrm>
              <a:off x="10503205" y="3776442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 smtClean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A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0505746" y="3260211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B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0505746" y="3012152"/>
              <a:ext cx="1493322" cy="22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1200" dirty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Customer </a:t>
              </a:r>
              <a:r>
                <a:rPr lang="en-US" altLang="zh-TW" sz="1200" dirty="0" smtClean="0">
                  <a:solidFill>
                    <a:schemeClr val="tx1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A</a:t>
              </a:r>
              <a:endPara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3" name="直線接點 12"/>
            <p:cNvCxnSpPr>
              <a:stCxn id="25" idx="2"/>
            </p:cNvCxnSpPr>
            <p:nvPr/>
          </p:nvCxnSpPr>
          <p:spPr>
            <a:xfrm flipH="1">
              <a:off x="10503205" y="2652638"/>
              <a:ext cx="888640" cy="3592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25" idx="2"/>
            </p:cNvCxnSpPr>
            <p:nvPr/>
          </p:nvCxnSpPr>
          <p:spPr>
            <a:xfrm>
              <a:off x="11391845" y="2652638"/>
              <a:ext cx="604682" cy="3533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2" descr="D:\Frank\ScreenShot\ScreenShot02176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781" y="3391689"/>
            <a:ext cx="1261832" cy="818309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84" name="Picture 3" descr="D:\Frank\ScreenShot\ScreenShot0219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6030" y="5859233"/>
            <a:ext cx="1394510" cy="748813"/>
          </a:xfrm>
          <a:prstGeom prst="rect">
            <a:avLst/>
          </a:prstGeom>
          <a:noFill/>
          <a:effectLst>
            <a:glow rad="101600">
              <a:srgbClr val="FFC000">
                <a:alpha val="60000"/>
              </a:srgb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82" name="Picture 2" descr="D:\NP_ICON_圖示\jpg\np_cloun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7695" y="-17167"/>
            <a:ext cx="1456068" cy="828342"/>
          </a:xfrm>
          <a:prstGeom prst="rect">
            <a:avLst/>
          </a:prstGeom>
          <a:noFill/>
        </p:spPr>
      </p:pic>
      <p:sp>
        <p:nvSpPr>
          <p:cNvPr id="86" name="標題 1"/>
          <p:cNvSpPr>
            <a:spLocks noGrp="1"/>
          </p:cNvSpPr>
          <p:nvPr>
            <p:ph type="title"/>
          </p:nvPr>
        </p:nvSpPr>
        <p:spPr>
          <a:xfrm>
            <a:off x="549796" y="341852"/>
            <a:ext cx="9659928" cy="422852"/>
          </a:xfrm>
        </p:spPr>
        <p:txBody>
          <a:bodyPr anchor="ctr">
            <a:noAutofit/>
          </a:bodyPr>
          <a:lstStyle/>
          <a:p>
            <a:pPr>
              <a:lnSpc>
                <a:spcPts val="3299"/>
              </a:lnSpc>
              <a:defRPr/>
            </a:pPr>
            <a:r>
              <a:rPr lang="en-US" altLang="zh-TW" dirty="0">
                <a:ln w="19050" cmpd="sng"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Public </a:t>
            </a:r>
            <a:r>
              <a:rPr lang="en-US" altLang="zh-TW" dirty="0" smtClean="0">
                <a:ln w="19050" cmpd="sng"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Cloud-</a:t>
            </a:r>
            <a:br>
              <a:rPr lang="en-US" altLang="zh-TW" dirty="0" smtClean="0">
                <a:ln w="19050" cmpd="sng"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Telecom </a:t>
            </a:r>
            <a:r>
              <a:rPr lang="en-US" altLang="zh-TW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MSSP Business(Add value Security Service)</a:t>
            </a:r>
            <a:endParaRPr lang="en-US" altLang="zh-TW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10340104" y="1002578"/>
            <a:ext cx="404124" cy="253954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8" name="圖片 8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46" y="894640"/>
            <a:ext cx="505691" cy="4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218E-6 1.48148E-6 L -0.21581 0.318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1235E-6 -1.11111E-6 L 0.00573 0.3574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1" grpId="0" animBg="1"/>
      <p:bldP spid="7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雲朵形 49"/>
          <p:cNvSpPr/>
          <p:nvPr/>
        </p:nvSpPr>
        <p:spPr>
          <a:xfrm>
            <a:off x="8532920" y="5061069"/>
            <a:ext cx="2458035" cy="132474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999" b="1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</a:rPr>
              <a:t>SI B</a:t>
            </a:r>
            <a:endParaRPr lang="zh-TW" altLang="en-US" sz="1999" b="1" dirty="0">
              <a:solidFill>
                <a:schemeClr val="tx1"/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44" name="雲朵形 43"/>
          <p:cNvSpPr/>
          <p:nvPr/>
        </p:nvSpPr>
        <p:spPr>
          <a:xfrm>
            <a:off x="2070587" y="3666043"/>
            <a:ext cx="3959409" cy="251962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999" b="1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</a:rPr>
              <a:t>SI A</a:t>
            </a:r>
            <a:endParaRPr lang="zh-TW" altLang="en-US" sz="1999" b="1" dirty="0">
              <a:solidFill>
                <a:schemeClr val="tx1"/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10" name="雲朵形 9"/>
          <p:cNvSpPr/>
          <p:nvPr/>
        </p:nvSpPr>
        <p:spPr>
          <a:xfrm>
            <a:off x="7364532" y="1628800"/>
            <a:ext cx="3959409" cy="25196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8" name="雲朵形 7"/>
          <p:cNvSpPr/>
          <p:nvPr/>
        </p:nvSpPr>
        <p:spPr>
          <a:xfrm>
            <a:off x="3621091" y="3758868"/>
            <a:ext cx="1784877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Enterprise A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9" name="雲朵形 8"/>
          <p:cNvSpPr/>
          <p:nvPr/>
        </p:nvSpPr>
        <p:spPr>
          <a:xfrm>
            <a:off x="3549102" y="5372241"/>
            <a:ext cx="1655753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Enterprise B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11" name="雲朵形 10"/>
          <p:cNvSpPr/>
          <p:nvPr/>
        </p:nvSpPr>
        <p:spPr>
          <a:xfrm>
            <a:off x="9884155" y="5566922"/>
            <a:ext cx="1799731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Calibri" panose="020F0502020204030204" pitchFamily="34" charset="0"/>
                <a:ea typeface="微軟正黑體" pitchFamily="34" charset="-120"/>
              </a:rPr>
              <a:t>  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Enterprise C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19" name="Picture 3" descr="D:\Npartner\Image\Device\n_ic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855" y="3932457"/>
            <a:ext cx="359946" cy="366048"/>
          </a:xfrm>
          <a:prstGeom prst="rect">
            <a:avLst/>
          </a:prstGeom>
          <a:noFill/>
        </p:spPr>
      </p:pic>
      <p:cxnSp>
        <p:nvCxnSpPr>
          <p:cNvPr id="31" name="弧形接點 88"/>
          <p:cNvCxnSpPr/>
          <p:nvPr/>
        </p:nvCxnSpPr>
        <p:spPr>
          <a:xfrm rot="16200000" flipH="1">
            <a:off x="8973360" y="4268340"/>
            <a:ext cx="1501296" cy="38545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headEnd type="none"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8230284" y="2106868"/>
            <a:ext cx="276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IT device reseller /SI build </a:t>
            </a:r>
            <a:endParaRPr lang="en-US" altLang="zh-TW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  <a:p>
            <a:r>
              <a:rPr lang="en-US" altLang="zh-TW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N-Cloud in IDC</a:t>
            </a:r>
            <a:endParaRPr lang="en-US" altLang="zh-TW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37" name="Picture 2" descr="D:\Npartner\Image\Device\n_icon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897" y="3932456"/>
            <a:ext cx="282121" cy="35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2" descr="D:\Npartner\Image\Device\n_icon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6967" y="5319123"/>
            <a:ext cx="345093" cy="40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2" descr="D:\Npartner\Image\Device\n_icon-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442" y="5544787"/>
            <a:ext cx="282121" cy="35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雲朵形 40"/>
          <p:cNvSpPr/>
          <p:nvPr/>
        </p:nvSpPr>
        <p:spPr>
          <a:xfrm>
            <a:off x="8588349" y="2852617"/>
            <a:ext cx="1511774" cy="863871"/>
          </a:xfrm>
          <a:prstGeom prst="cloud">
            <a:avLst/>
          </a:prstGeom>
          <a:solidFill>
            <a:srgbClr val="82AB27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N-Cloud</a:t>
            </a:r>
            <a:endPara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2" name="Picture 3" descr="D:\Npartner\Image\Device\n_ic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876" y="5588210"/>
            <a:ext cx="359946" cy="366048"/>
          </a:xfrm>
          <a:prstGeom prst="rect">
            <a:avLst/>
          </a:prstGeom>
          <a:noFill/>
        </p:spPr>
      </p:pic>
      <p:pic>
        <p:nvPicPr>
          <p:cNvPr id="43" name="Picture 3" descr="D:\Npartner\Image\Device\n_icon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4155" y="5400809"/>
            <a:ext cx="359946" cy="366048"/>
          </a:xfrm>
          <a:prstGeom prst="rect">
            <a:avLst/>
          </a:prstGeom>
          <a:noFill/>
        </p:spPr>
      </p:pic>
      <p:sp>
        <p:nvSpPr>
          <p:cNvPr id="70" name="文字方塊 69"/>
          <p:cNvSpPr txBox="1"/>
          <p:nvPr/>
        </p:nvSpPr>
        <p:spPr>
          <a:xfrm>
            <a:off x="7815563" y="4413264"/>
            <a:ext cx="1070316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999" b="1" dirty="0">
                <a:latin typeface="Calibri" panose="020F0502020204030204" pitchFamily="34" charset="0"/>
              </a:rPr>
              <a:t>Internet</a:t>
            </a:r>
            <a:endParaRPr lang="zh-TW" alt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32" name="弧形接點 88"/>
          <p:cNvCxnSpPr/>
          <p:nvPr/>
        </p:nvCxnSpPr>
        <p:spPr>
          <a:xfrm rot="10800000" flipV="1">
            <a:off x="5948452" y="3524538"/>
            <a:ext cx="2735637" cy="2270639"/>
          </a:xfrm>
          <a:prstGeom prst="bentConnector3">
            <a:avLst>
              <a:gd name="adj1" fmla="val 11867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弧形接點 88"/>
          <p:cNvCxnSpPr>
            <a:stCxn id="41" idx="2"/>
          </p:cNvCxnSpPr>
          <p:nvPr/>
        </p:nvCxnSpPr>
        <p:spPr>
          <a:xfrm rot="10800000" flipV="1">
            <a:off x="5992698" y="3284552"/>
            <a:ext cx="2600341" cy="100784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6081929" y="4347395"/>
            <a:ext cx="1778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Collect log form sold devices</a:t>
            </a:r>
          </a:p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Policy Tuning</a:t>
            </a:r>
          </a:p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User can view report on their own portal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6790041" y="3620306"/>
            <a:ext cx="1070316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999" b="1" dirty="0">
                <a:latin typeface="Calibri" panose="020F0502020204030204" pitchFamily="34" charset="0"/>
              </a:rPr>
              <a:t>Internet</a:t>
            </a:r>
            <a:endParaRPr lang="zh-TW" alt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5" name="Picture 2" descr="D:\NP_ICON_圖示\jpg\np_clou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221" y="133332"/>
            <a:ext cx="1456068" cy="828342"/>
          </a:xfrm>
          <a:prstGeom prst="rect">
            <a:avLst/>
          </a:prstGeom>
          <a:noFill/>
        </p:spPr>
      </p:pic>
      <p:sp>
        <p:nvSpPr>
          <p:cNvPr id="38" name="Title 79"/>
          <p:cNvSpPr txBox="1">
            <a:spLocks/>
          </p:cNvSpPr>
          <p:nvPr/>
        </p:nvSpPr>
        <p:spPr>
          <a:xfrm>
            <a:off x="566497" y="396750"/>
            <a:ext cx="9677604" cy="49358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299"/>
              </a:lnSpc>
              <a:defRPr/>
            </a:pPr>
            <a:r>
              <a:rPr lang="en-US" altLang="zh-TW" sz="3200" b="1" dirty="0">
                <a:ln w="19050" cmpd="sng"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Public </a:t>
            </a:r>
            <a:r>
              <a:rPr lang="en-US" altLang="zh-TW" sz="3200" b="1" dirty="0" smtClean="0">
                <a:ln w="19050" cmpd="sng"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Cloud- </a:t>
            </a: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IT </a:t>
            </a:r>
            <a:r>
              <a: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  <a:cs typeface="+mj-cs"/>
              </a:rPr>
              <a:t>Device Reseller/SI Cloud Business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6029935" y="5825050"/>
            <a:ext cx="2254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Collect log form sold devices</a:t>
            </a:r>
          </a:p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Policy Tuning</a:t>
            </a:r>
          </a:p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User can view report on their own portal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9994935" y="4221088"/>
            <a:ext cx="222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Collect log form sold devices</a:t>
            </a:r>
          </a:p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Policy Tuning</a:t>
            </a:r>
          </a:p>
          <a:p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User can view report on their own portal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86983" y="836712"/>
            <a:ext cx="56944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Unique </a:t>
            </a:r>
            <a:endParaRPr lang="en-US" altLang="zh-TW" sz="1600" b="1" dirty="0">
              <a:ea typeface="微軟正黑體" pitchFamily="34" charset="-120"/>
            </a:endParaRP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dirty="0">
                <a:ea typeface="微軟正黑體" panose="020B0604030504040204" pitchFamily="34" charset="-120"/>
              </a:rPr>
              <a:t>Support high qualify Post Sales service, real time status monitoring offering user a advance support service</a:t>
            </a: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dirty="0">
                <a:ea typeface="微軟正黑體" panose="020B0604030504040204" pitchFamily="34" charset="-120"/>
              </a:rPr>
              <a:t>Remotely debug according to </a:t>
            </a:r>
            <a:r>
              <a:rPr lang="en-US" altLang="zh-TW" sz="1600" dirty="0" err="1">
                <a:ea typeface="微軟正黑體" panose="020B0604030504040204" pitchFamily="34" charset="-120"/>
              </a:rPr>
              <a:t>realtime</a:t>
            </a:r>
            <a:r>
              <a:rPr lang="en-US" altLang="zh-TW" sz="1600" dirty="0">
                <a:ea typeface="微軟正黑體" panose="020B0604030504040204" pitchFamily="34" charset="-120"/>
              </a:rPr>
              <a:t> alert. Reduce operation cost and human power. </a:t>
            </a: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dirty="0">
                <a:ea typeface="微軟正黑體" panose="020B0604030504040204" pitchFamily="34" charset="-120"/>
              </a:rPr>
              <a:t>Solve the problem in short period of time.</a:t>
            </a: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N-Cloud </a:t>
            </a:r>
            <a:r>
              <a:rPr lang="en-US" altLang="zh-TW" sz="1600" dirty="0" smtClean="0">
                <a:solidFill>
                  <a:srgbClr val="C00000"/>
                </a:solidFill>
                <a:ea typeface="微軟正黑體" panose="020B0604030504040204" pitchFamily="34" charset="-120"/>
              </a:rPr>
              <a:t> </a:t>
            </a:r>
            <a:endParaRPr lang="en-US" altLang="zh-TW" sz="1600" dirty="0">
              <a:solidFill>
                <a:srgbClr val="C00000"/>
              </a:solidFill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99CC00"/>
              </a:buClr>
            </a:pPr>
            <a:r>
              <a:rPr lang="en-US" altLang="zh-TW" sz="1600" dirty="0">
                <a:ea typeface="微軟正黑體" panose="020B0604030504040204" pitchFamily="34" charset="-120"/>
              </a:rPr>
              <a:t>Every user has his/her own portal </a:t>
            </a:r>
          </a:p>
          <a:p>
            <a:pPr>
              <a:lnSpc>
                <a:spcPct val="150000"/>
              </a:lnSpc>
              <a:buClr>
                <a:srgbClr val="99CC00"/>
              </a:buClr>
            </a:pPr>
            <a:endParaRPr lang="en-US" altLang="zh-TW" sz="1600" dirty="0" smtClean="0">
              <a:ea typeface="微軟正黑體" panose="020B0604030504040204" pitchFamily="34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8925212" y="4021085"/>
            <a:ext cx="1070316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999" b="1" dirty="0">
                <a:latin typeface="Calibri" panose="020F0502020204030204" pitchFamily="34" charset="0"/>
              </a:rPr>
              <a:t>Internet</a:t>
            </a:r>
            <a:endParaRPr lang="zh-TW" alt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:\NP_ICON_圖示\jpg\np_cl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221" y="133332"/>
            <a:ext cx="1456068" cy="828342"/>
          </a:xfrm>
          <a:prstGeom prst="rect">
            <a:avLst/>
          </a:prstGeom>
          <a:noFill/>
        </p:spPr>
      </p:pic>
      <p:sp>
        <p:nvSpPr>
          <p:cNvPr id="50" name="雲朵形 49"/>
          <p:cNvSpPr/>
          <p:nvPr/>
        </p:nvSpPr>
        <p:spPr>
          <a:xfrm>
            <a:off x="8398668" y="5176900"/>
            <a:ext cx="1969681" cy="14609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>
                <a:solidFill>
                  <a:schemeClr val="tx1"/>
                </a:solidFill>
                <a:ea typeface="微軟正黑體" pitchFamily="34" charset="-120"/>
              </a:rPr>
              <a:t>Unicom/Mobile/Metropolis user</a:t>
            </a:r>
            <a:endParaRPr lang="en-US" altLang="zh-TW" sz="1600" b="1" dirty="0">
              <a:solidFill>
                <a:schemeClr val="tx1"/>
              </a:solidFill>
              <a:ea typeface="微軟正黑體" pitchFamily="34" charset="-120"/>
            </a:endParaRPr>
          </a:p>
        </p:txBody>
      </p:sp>
      <p:sp>
        <p:nvSpPr>
          <p:cNvPr id="44" name="雲朵形 43"/>
          <p:cNvSpPr/>
          <p:nvPr/>
        </p:nvSpPr>
        <p:spPr>
          <a:xfrm>
            <a:off x="2316745" y="4105320"/>
            <a:ext cx="3959409" cy="2519624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999" b="1" dirty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</a:rPr>
              <a:t>China </a:t>
            </a:r>
            <a:r>
              <a:rPr lang="en-US" altLang="zh-TW" sz="1999" b="1" dirty="0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</a:rPr>
              <a:t>Telecom </a:t>
            </a:r>
            <a:r>
              <a:rPr lang="en-US" altLang="zh-TW" sz="1999" b="1" dirty="0" err="1" smtClean="0">
                <a:solidFill>
                  <a:schemeClr val="tx1"/>
                </a:solidFill>
                <a:latin typeface="Calibri" panose="020F0502020204030204" pitchFamily="34" charset="0"/>
                <a:ea typeface="微軟正黑體" pitchFamily="34" charset="-120"/>
              </a:rPr>
              <a:t>Boardband</a:t>
            </a:r>
            <a:endParaRPr lang="zh-TW" altLang="en-US" sz="1999" b="1" dirty="0">
              <a:solidFill>
                <a:schemeClr val="tx1"/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10" name="雲朵形 9"/>
          <p:cNvSpPr/>
          <p:nvPr/>
        </p:nvSpPr>
        <p:spPr>
          <a:xfrm>
            <a:off x="7364532" y="1943246"/>
            <a:ext cx="3959409" cy="2519624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8" name="雲朵形 7"/>
          <p:cNvSpPr/>
          <p:nvPr/>
        </p:nvSpPr>
        <p:spPr>
          <a:xfrm>
            <a:off x="3891222" y="4163273"/>
            <a:ext cx="1784877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Enterprise A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9" name="雲朵形 8"/>
          <p:cNvSpPr/>
          <p:nvPr/>
        </p:nvSpPr>
        <p:spPr>
          <a:xfrm>
            <a:off x="3819233" y="5776646"/>
            <a:ext cx="1655753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Enterprise B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sp>
        <p:nvSpPr>
          <p:cNvPr id="11" name="雲朵形 10"/>
          <p:cNvSpPr/>
          <p:nvPr/>
        </p:nvSpPr>
        <p:spPr>
          <a:xfrm>
            <a:off x="9884155" y="5881368"/>
            <a:ext cx="1799731" cy="892438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Calibri" panose="020F0502020204030204" pitchFamily="34" charset="0"/>
                <a:ea typeface="微軟正黑體" pitchFamily="34" charset="-120"/>
              </a:rPr>
              <a:t>  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Enterprise C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19" name="Picture 3" descr="D:\Npartner\Image\Device\n_icon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986" y="4336862"/>
            <a:ext cx="359946" cy="366048"/>
          </a:xfrm>
          <a:prstGeom prst="rect">
            <a:avLst/>
          </a:prstGeom>
          <a:noFill/>
        </p:spPr>
      </p:pic>
      <p:cxnSp>
        <p:nvCxnSpPr>
          <p:cNvPr id="31" name="弧形接點 88"/>
          <p:cNvCxnSpPr/>
          <p:nvPr/>
        </p:nvCxnSpPr>
        <p:spPr>
          <a:xfrm rot="16200000" flipH="1">
            <a:off x="8973360" y="4582786"/>
            <a:ext cx="1501296" cy="38545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headEnd type="none"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7938615" y="2519250"/>
            <a:ext cx="2860207" cy="523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N-Cloud build in IDC</a:t>
            </a:r>
          </a:p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軟正黑體" pitchFamily="34" charset="-120"/>
              </a:rPr>
              <a:t>Manage the user device via Internet</a:t>
            </a:r>
            <a:endParaRPr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軟正黑體" pitchFamily="34" charset="-120"/>
            </a:endParaRPr>
          </a:p>
        </p:txBody>
      </p:sp>
      <p:pic>
        <p:nvPicPr>
          <p:cNvPr id="37" name="Picture 2" descr="D:\Npartner\Image\Device\n_icon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028" y="4336861"/>
            <a:ext cx="282121" cy="35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2" descr="D:\Npartner\Image\Device\n_icon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6967" y="5633569"/>
            <a:ext cx="345093" cy="40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2" descr="D:\Npartner\Image\Device\n_icon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573" y="5949192"/>
            <a:ext cx="282121" cy="35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3" descr="D:\Npartner\Image\Device\n_icon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1007" y="5992615"/>
            <a:ext cx="359946" cy="366048"/>
          </a:xfrm>
          <a:prstGeom prst="rect">
            <a:avLst/>
          </a:prstGeom>
          <a:noFill/>
        </p:spPr>
      </p:pic>
      <p:pic>
        <p:nvPicPr>
          <p:cNvPr id="43" name="Picture 3" descr="D:\Npartner\Image\Device\n_icon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4155" y="5715255"/>
            <a:ext cx="359946" cy="366048"/>
          </a:xfrm>
          <a:prstGeom prst="rect">
            <a:avLst/>
          </a:prstGeom>
          <a:noFill/>
        </p:spPr>
      </p:pic>
      <p:sp>
        <p:nvSpPr>
          <p:cNvPr id="70" name="文字方塊 69"/>
          <p:cNvSpPr txBox="1"/>
          <p:nvPr/>
        </p:nvSpPr>
        <p:spPr>
          <a:xfrm>
            <a:off x="7815563" y="4727710"/>
            <a:ext cx="1070316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999" b="1" dirty="0">
                <a:latin typeface="Calibri" panose="020F0502020204030204" pitchFamily="34" charset="0"/>
              </a:rPr>
              <a:t>Internet</a:t>
            </a:r>
            <a:endParaRPr lang="zh-TW" alt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83623" y="1292045"/>
            <a:ext cx="7081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CC00"/>
              </a:buClr>
            </a:pPr>
            <a:r>
              <a:rPr lang="en-US" altLang="zh-TW" sz="1600" dirty="0">
                <a:solidFill>
                  <a:srgbClr val="C00000"/>
                </a:solidFill>
                <a:ea typeface="微軟正黑體" panose="020B0604030504040204" pitchFamily="34" charset="-120"/>
              </a:rPr>
              <a:t>Service Description– </a:t>
            </a:r>
          </a:p>
          <a:p>
            <a:pPr>
              <a:buClr>
                <a:srgbClr val="99CC00"/>
              </a:buClr>
            </a:pPr>
            <a:r>
              <a:rPr lang="en-US" altLang="zh-TW" sz="1600" i="1" dirty="0">
                <a:ea typeface="微軟正黑體" panose="020B0604030504040204" pitchFamily="34" charset="-120"/>
              </a:rPr>
              <a:t>Internet Access Control and Monitoring is always a vital requirement for the majority enterprises</a:t>
            </a:r>
          </a:p>
          <a:p>
            <a:pPr>
              <a:buClr>
                <a:srgbClr val="99CC00"/>
              </a:buClr>
            </a:pPr>
            <a:r>
              <a:rPr lang="en-US" altLang="zh-TW" sz="1600" i="1" dirty="0">
                <a:ea typeface="微軟正黑體" panose="020B0604030504040204" pitchFamily="34" charset="-120"/>
              </a:rPr>
              <a:t>By the traditional IT business channel</a:t>
            </a:r>
          </a:p>
          <a:p>
            <a:pPr>
              <a:buClr>
                <a:srgbClr val="99CC00"/>
              </a:buClr>
            </a:pPr>
            <a:r>
              <a:rPr lang="en-US" altLang="zh-TW" sz="1600" i="1" dirty="0">
                <a:ea typeface="微軟正黑體" panose="020B0604030504040204" pitchFamily="34" charset="-120"/>
              </a:rPr>
              <a:t>Traditional IT devices selling (User Internet Access devices)+Cloud Service(N-Cloud)</a:t>
            </a:r>
          </a:p>
          <a:p>
            <a:pPr>
              <a:buClr>
                <a:srgbClr val="99CC00"/>
              </a:buClr>
            </a:pPr>
            <a:r>
              <a:rPr lang="en-US" altLang="zh-TW" sz="1600" i="1" dirty="0">
                <a:ea typeface="微軟正黑體" panose="020B0604030504040204" pitchFamily="34" charset="-120"/>
              </a:rPr>
              <a:t>N-Cloud provides easy configuration method and analysis report</a:t>
            </a:r>
          </a:p>
          <a:p>
            <a:pPr>
              <a:buClr>
                <a:srgbClr val="99CC00"/>
              </a:buClr>
            </a:pPr>
            <a:r>
              <a:rPr lang="en-US" altLang="zh-TW" sz="1600" i="1" dirty="0">
                <a:ea typeface="微軟正黑體" panose="020B0604030504040204" pitchFamily="34" charset="-120"/>
              </a:rPr>
              <a:t>User can user easily without professional IT staff</a:t>
            </a:r>
          </a:p>
          <a:p>
            <a:pPr>
              <a:buClr>
                <a:srgbClr val="99CC00"/>
              </a:buClr>
            </a:pPr>
            <a:r>
              <a:rPr lang="en-US" altLang="zh-TW" sz="1600" i="1" dirty="0">
                <a:ea typeface="微軟正黑體" panose="020B0604030504040204" pitchFamily="34" charset="-120"/>
              </a:rPr>
              <a:t>Reduce the operation cost</a:t>
            </a:r>
          </a:p>
          <a:p>
            <a:pPr>
              <a:buClr>
                <a:srgbClr val="99CC00"/>
              </a:buClr>
            </a:pPr>
            <a:r>
              <a:rPr lang="en-US" altLang="zh-TW" sz="1600" b="1" i="1" dirty="0">
                <a:solidFill>
                  <a:srgbClr val="C00000"/>
                </a:solidFill>
                <a:ea typeface="微軟正黑體" panose="020B0604030504040204" pitchFamily="34" charset="-120"/>
              </a:rPr>
              <a:t>Suitable for all service provider</a:t>
            </a:r>
            <a:endParaRPr lang="en-US" altLang="zh-TW" sz="1600" b="1" i="1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10100124" y="5110773"/>
            <a:ext cx="915663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攔阻設定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弧形接點 88"/>
          <p:cNvCxnSpPr/>
          <p:nvPr/>
        </p:nvCxnSpPr>
        <p:spPr>
          <a:xfrm rot="10800000" flipV="1">
            <a:off x="5948451" y="3949950"/>
            <a:ext cx="3023893" cy="2287744"/>
          </a:xfrm>
          <a:prstGeom prst="bentConnector3">
            <a:avLst>
              <a:gd name="adj1" fmla="val 1764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弧形接點 88"/>
          <p:cNvCxnSpPr/>
          <p:nvPr/>
        </p:nvCxnSpPr>
        <p:spPr>
          <a:xfrm rot="10800000" flipV="1">
            <a:off x="6139292" y="3598998"/>
            <a:ext cx="2453747" cy="982945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6">
                <a:lumMod val="75000"/>
              </a:schemeClr>
            </a:solidFill>
            <a:prstDash val="sysDot"/>
            <a:bevel/>
            <a:tailEnd type="triangle" w="lg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6238342" y="4618240"/>
            <a:ext cx="1490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Block Command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6" name="群組 55"/>
          <p:cNvGrpSpPr/>
          <p:nvPr/>
        </p:nvGrpSpPr>
        <p:grpSpPr>
          <a:xfrm>
            <a:off x="3935543" y="3519313"/>
            <a:ext cx="2860911" cy="914162"/>
            <a:chOff x="3697676" y="3311877"/>
            <a:chExt cx="2861656" cy="914400"/>
          </a:xfrm>
        </p:grpSpPr>
        <p:pic>
          <p:nvPicPr>
            <p:cNvPr id="60" name="Picture 4" descr="http://bloggerdesign.com/wp-content/uploads/2008/05/stop-trackback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7332" y="3311877"/>
              <a:ext cx="7620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7676" y="3509260"/>
              <a:ext cx="1476375" cy="533400"/>
            </a:xfrm>
            <a:prstGeom prst="rect">
              <a:avLst/>
            </a:prstGeom>
          </p:spPr>
        </p:pic>
        <p:cxnSp>
          <p:nvCxnSpPr>
            <p:cNvPr id="55" name="直線單箭頭接點 54"/>
            <p:cNvCxnSpPr>
              <a:stCxn id="53" idx="3"/>
            </p:cNvCxnSpPr>
            <p:nvPr/>
          </p:nvCxnSpPr>
          <p:spPr>
            <a:xfrm>
              <a:off x="5174051" y="3775960"/>
              <a:ext cx="60989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字方塊 50"/>
          <p:cNvSpPr txBox="1"/>
          <p:nvPr/>
        </p:nvSpPr>
        <p:spPr>
          <a:xfrm>
            <a:off x="6790041" y="3934752"/>
            <a:ext cx="1070316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999" b="1" dirty="0">
                <a:latin typeface="Calibri" panose="020F0502020204030204" pitchFamily="34" charset="0"/>
              </a:rPr>
              <a:t>Internet</a:t>
            </a:r>
            <a:endParaRPr lang="zh-TW" alt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9344237" y="4797469"/>
            <a:ext cx="1070316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999" b="1" dirty="0">
                <a:latin typeface="Calibri" panose="020F0502020204030204" pitchFamily="34" charset="0"/>
              </a:rPr>
              <a:t>Internet</a:t>
            </a:r>
            <a:endParaRPr lang="zh-TW" altLang="en-US" sz="199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5" name="Title 79"/>
          <p:cNvSpPr txBox="1">
            <a:spLocks/>
          </p:cNvSpPr>
          <p:nvPr/>
        </p:nvSpPr>
        <p:spPr>
          <a:xfrm>
            <a:off x="621804" y="332656"/>
            <a:ext cx="11216547" cy="49358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299"/>
              </a:lnSpc>
              <a:defRPr/>
            </a:pPr>
            <a:r>
              <a:rPr lang="en-US" altLang="zh-TW" sz="2800" b="1" dirty="0">
                <a:ln w="19050" cmpd="sng"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anose="020B0604030504040204" pitchFamily="34" charset="-120"/>
              </a:rPr>
              <a:t>Public </a:t>
            </a:r>
            <a:r>
              <a:rPr lang="en-US" altLang="zh-TW" sz="2800" b="1" dirty="0" smtClean="0">
                <a:ln w="19050" cmpd="sng">
                  <a:noFill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anose="020B0604030504040204" pitchFamily="34" charset="-120"/>
              </a:rPr>
              <a:t>Cloud-</a:t>
            </a:r>
          </a:p>
          <a:p>
            <a:pPr>
              <a:lnSpc>
                <a:spcPts val="3299"/>
              </a:lnSpc>
              <a:defRPr/>
            </a:pPr>
            <a:r>
              <a:rPr lang="en-US" altLang="zh-TW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  <a:cs typeface="+mj-cs"/>
              </a:rPr>
              <a:t>IT </a:t>
            </a: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  <a:cs typeface="+mj-cs"/>
              </a:rPr>
              <a:t>devices reseller operate internet access control business</a:t>
            </a:r>
            <a:endParaRPr lang="en-US" altLang="zh-TW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軟正黑體" pitchFamily="34" charset="-120"/>
              <a:cs typeface="+mj-cs"/>
            </a:endParaRPr>
          </a:p>
        </p:txBody>
      </p:sp>
      <p:sp>
        <p:nvSpPr>
          <p:cNvPr id="45" name="雲朵形 44"/>
          <p:cNvSpPr/>
          <p:nvPr/>
        </p:nvSpPr>
        <p:spPr>
          <a:xfrm>
            <a:off x="8593039" y="3209443"/>
            <a:ext cx="1511774" cy="863871"/>
          </a:xfrm>
          <a:prstGeom prst="cloud">
            <a:avLst/>
          </a:prstGeom>
          <a:solidFill>
            <a:srgbClr val="82AB27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N-Cloud</a:t>
            </a:r>
            <a:endParaRPr lang="zh-TW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238342" y="6273992"/>
            <a:ext cx="1490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Block Command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6"/>
          <p:cNvSpPr txBox="1">
            <a:spLocks noChangeArrowheads="1"/>
          </p:cNvSpPr>
          <p:nvPr/>
        </p:nvSpPr>
        <p:spPr bwMode="auto">
          <a:xfrm>
            <a:off x="1608217" y="2924944"/>
            <a:ext cx="8817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微軟正黑體" pitchFamily="34" charset="-120"/>
              </a:rPr>
              <a:t>END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微軟正黑體" pitchFamily="34" charset="-120"/>
            </a:endParaRPr>
          </a:p>
        </p:txBody>
      </p:sp>
      <p:pic>
        <p:nvPicPr>
          <p:cNvPr id="5" name="NP機器" descr="D:\N-parter\N-partner_CIS識別形象原始檔\機身照片+PSD\機盒照片倒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188" y="4653136"/>
            <a:ext cx="3995138" cy="945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27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118"/>
          <p:cNvSpPr/>
          <p:nvPr/>
        </p:nvSpPr>
        <p:spPr>
          <a:xfrm>
            <a:off x="621804" y="5229200"/>
            <a:ext cx="5688632" cy="1246970"/>
          </a:xfrm>
          <a:prstGeom prst="rect">
            <a:avLst/>
          </a:prstGeom>
          <a:solidFill>
            <a:srgbClr val="FEF0F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7868" y="188640"/>
            <a:ext cx="5298512" cy="936104"/>
          </a:xfrm>
        </p:spPr>
        <p:txBody>
          <a:bodyPr/>
          <a:lstStyle/>
          <a:p>
            <a:r>
              <a:rPr lang="en-US" altLang="zh-TW" dirty="0">
                <a:latin typeface="+mj-lt"/>
              </a:rPr>
              <a:t>Supporting log collection for all brand of devices</a:t>
            </a:r>
            <a:endParaRPr lang="zh-TW" altLang="en-US" dirty="0">
              <a:latin typeface="+mj-lt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0718" y="1367810"/>
            <a:ext cx="5946584" cy="3664819"/>
          </a:xfrm>
        </p:spPr>
        <p:txBody>
          <a:bodyPr/>
          <a:lstStyle/>
          <a:p>
            <a:r>
              <a:rPr lang="en-US" altLang="zh-TW" dirty="0">
                <a:latin typeface="Calibri" panose="020F0502020204030204" pitchFamily="34" charset="0"/>
              </a:rPr>
              <a:t>Collect different log from all devices(Log)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zh-TW" b="1" dirty="0">
                <a:solidFill>
                  <a:srgbClr val="0070C0"/>
                </a:solidFill>
              </a:rPr>
              <a:t>Security Syslog</a:t>
            </a:r>
            <a:r>
              <a:rPr lang="en-US" altLang="zh-TW" b="1" dirty="0" smtClean="0">
                <a:solidFill>
                  <a:srgbClr val="0070C0"/>
                </a:solidFill>
              </a:rPr>
              <a:t>:</a:t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en-US" altLang="zh-TW" sz="2000" b="1" dirty="0" smtClean="0"/>
              <a:t> </a:t>
            </a:r>
            <a:r>
              <a:rPr lang="en-US" altLang="zh-TW" sz="2000" b="0" dirty="0">
                <a:solidFill>
                  <a:schemeClr val="bg2">
                    <a:lumMod val="75000"/>
                  </a:schemeClr>
                </a:solidFill>
              </a:rPr>
              <a:t>IPS/IDS, UTM, WAF, NGFW, Wireless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zh-TW" sz="2000" b="1" dirty="0">
                <a:solidFill>
                  <a:srgbClr val="0070C0"/>
                </a:solidFill>
              </a:rPr>
              <a:t>Flow:</a:t>
            </a:r>
            <a:r>
              <a:rPr lang="en-US" altLang="zh-TW" sz="2000" b="1" dirty="0"/>
              <a:t> </a:t>
            </a:r>
            <a:r>
              <a:rPr lang="en-US" altLang="zh-TW" sz="2000" b="1" dirty="0" smtClean="0"/>
              <a:t/>
            </a:r>
            <a:br>
              <a:rPr lang="en-US" altLang="zh-TW" sz="2000" b="1" dirty="0" smtClean="0"/>
            </a:br>
            <a:r>
              <a:rPr lang="en-US" altLang="zh-TW" sz="2000" dirty="0" err="1" smtClean="0">
                <a:solidFill>
                  <a:schemeClr val="bg2">
                    <a:lumMod val="75000"/>
                  </a:schemeClr>
                </a:solidFill>
              </a:rPr>
              <a:t>Netflow</a:t>
            </a: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</a:rPr>
              <a:t>(v5/v9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</a:rPr>
              <a:t>)/sFlow/</a:t>
            </a:r>
            <a:r>
              <a:rPr lang="en-US" altLang="zh-TW" sz="2000" dirty="0" err="1">
                <a:solidFill>
                  <a:schemeClr val="bg2">
                    <a:lumMod val="75000"/>
                  </a:schemeClr>
                </a:solidFill>
              </a:rPr>
              <a:t>Jflow</a:t>
            </a:r>
            <a:endParaRPr lang="en-US" altLang="zh-TW" sz="2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zh-TW" sz="2000" b="1" dirty="0">
                <a:solidFill>
                  <a:srgbClr val="0070C0"/>
                </a:solidFill>
              </a:rPr>
              <a:t>Syslog Traffic: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zh-TW" sz="2000" dirty="0" smtClean="0">
                <a:solidFill>
                  <a:schemeClr val="bg2">
                    <a:lumMod val="75000"/>
                  </a:schemeClr>
                </a:solidFill>
              </a:rPr>
              <a:t>Firewall</a:t>
            </a:r>
            <a:endParaRPr lang="en-US" altLang="zh-TW" sz="2000" dirty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zh-TW" sz="2000" b="1" dirty="0">
                <a:solidFill>
                  <a:srgbClr val="0070C0"/>
                </a:solidFill>
              </a:rPr>
              <a:t>Server/Application:</a:t>
            </a:r>
            <a:r>
              <a:rPr lang="en-US" altLang="zh-TW" sz="2000" dirty="0">
                <a:solidFill>
                  <a:srgbClr val="0070C0"/>
                </a:solidFill>
              </a:rPr>
              <a:t> </a:t>
            </a:r>
            <a:endParaRPr lang="en-US" altLang="zh-TW" sz="2000" dirty="0" smtClean="0">
              <a:solidFill>
                <a:srgbClr val="0070C0"/>
              </a:solidFill>
            </a:endParaRPr>
          </a:p>
          <a:p>
            <a:pPr marL="752475" lvl="2" indent="0">
              <a:buClr>
                <a:schemeClr val="tx1">
                  <a:lumMod val="85000"/>
                  <a:lumOff val="15000"/>
                </a:schemeClr>
              </a:buClr>
              <a:buSzPct val="90000"/>
              <a:buNone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</a:rPr>
              <a:t>Web </a:t>
            </a:r>
            <a:r>
              <a:rPr lang="en-US" altLang="zh-TW" dirty="0">
                <a:solidFill>
                  <a:schemeClr val="bg2">
                    <a:lumMod val="75000"/>
                  </a:schemeClr>
                </a:solidFill>
              </a:rPr>
              <a:t>Server(Apache), AD, Database(Oracle, MSSQL), Server(Linux, Mail</a:t>
            </a: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</a:rPr>
              <a:t>)…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788826" y="1662544"/>
            <a:ext cx="4726473" cy="3526336"/>
          </a:xfrm>
          <a:prstGeom prst="rect">
            <a:avLst/>
          </a:prstGeom>
          <a:noFill/>
          <a:ln w="15875">
            <a:solidFill>
              <a:srgbClr val="FF9933"/>
            </a:solidFill>
            <a:prstDash val="sysDash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986604" y="1875616"/>
            <a:ext cx="3313814" cy="457200"/>
          </a:xfrm>
          <a:prstGeom prst="round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1200" b="1" dirty="0">
              <a:solidFill>
                <a:srgbClr val="FF6600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986603" y="2547582"/>
            <a:ext cx="3352935" cy="1670658"/>
          </a:xfrm>
          <a:prstGeom prst="round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TW" altLang="en-US" sz="1200" b="1" dirty="0">
              <a:solidFill>
                <a:srgbClr val="FF66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989937" y="4325219"/>
            <a:ext cx="3349601" cy="509334"/>
          </a:xfrm>
          <a:prstGeom prst="round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1200" b="1" dirty="0">
              <a:solidFill>
                <a:srgbClr val="FF6600"/>
              </a:solidFill>
            </a:endParaRPr>
          </a:p>
        </p:txBody>
      </p:sp>
      <p:pic>
        <p:nvPicPr>
          <p:cNvPr id="13" name="Picture 2" descr="D:\Npartner\Image\Device\n_ic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7794" y="3872111"/>
            <a:ext cx="333080" cy="285167"/>
          </a:xfrm>
          <a:prstGeom prst="rect">
            <a:avLst/>
          </a:prstGeom>
          <a:noFill/>
        </p:spPr>
      </p:pic>
      <p:pic>
        <p:nvPicPr>
          <p:cNvPr id="14" name="Picture 2" descr="D:\Npartner\Image\Device\n_ic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3658" y="3872111"/>
            <a:ext cx="333080" cy="285167"/>
          </a:xfrm>
          <a:prstGeom prst="rect">
            <a:avLst/>
          </a:prstGeom>
          <a:noFill/>
        </p:spPr>
      </p:pic>
      <p:grpSp>
        <p:nvGrpSpPr>
          <p:cNvPr id="112" name="群組 111"/>
          <p:cNvGrpSpPr/>
          <p:nvPr/>
        </p:nvGrpSpPr>
        <p:grpSpPr>
          <a:xfrm>
            <a:off x="7830631" y="4142044"/>
            <a:ext cx="360543" cy="422584"/>
            <a:chOff x="7977993" y="4254372"/>
            <a:chExt cx="360543" cy="422584"/>
          </a:xfrm>
        </p:grpSpPr>
        <p:cxnSp>
          <p:nvCxnSpPr>
            <p:cNvPr id="15" name="肘形接點 14"/>
            <p:cNvCxnSpPr/>
            <p:nvPr/>
          </p:nvCxnSpPr>
          <p:spPr>
            <a:xfrm rot="5400000">
              <a:off x="7946974" y="4285391"/>
              <a:ext cx="422582" cy="360543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肘形接點 15"/>
            <p:cNvCxnSpPr/>
            <p:nvPr/>
          </p:nvCxnSpPr>
          <p:spPr>
            <a:xfrm rot="5400000">
              <a:off x="8061273" y="4399692"/>
              <a:ext cx="422584" cy="131943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9" name="肘形接點 18"/>
          <p:cNvCxnSpPr/>
          <p:nvPr/>
        </p:nvCxnSpPr>
        <p:spPr>
          <a:xfrm rot="5400000">
            <a:off x="8916697" y="4271124"/>
            <a:ext cx="422584" cy="16441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肘形接點 19"/>
          <p:cNvCxnSpPr/>
          <p:nvPr/>
        </p:nvCxnSpPr>
        <p:spPr>
          <a:xfrm rot="16200000" flipH="1">
            <a:off x="9030998" y="4321241"/>
            <a:ext cx="422582" cy="6418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肘形接點 20"/>
          <p:cNvCxnSpPr/>
          <p:nvPr/>
        </p:nvCxnSpPr>
        <p:spPr>
          <a:xfrm rot="16200000" flipH="1">
            <a:off x="9537866" y="4218509"/>
            <a:ext cx="422582" cy="26964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肘形接點 21"/>
          <p:cNvCxnSpPr/>
          <p:nvPr/>
        </p:nvCxnSpPr>
        <p:spPr>
          <a:xfrm rot="5400000">
            <a:off x="9385466" y="4335755"/>
            <a:ext cx="422582" cy="351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肘形接點 24"/>
          <p:cNvCxnSpPr>
            <a:endCxn id="14" idx="0"/>
          </p:cNvCxnSpPr>
          <p:nvPr/>
        </p:nvCxnSpPr>
        <p:spPr>
          <a:xfrm rot="5400000">
            <a:off x="9102702" y="3563738"/>
            <a:ext cx="415868" cy="200876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肘形接點 25"/>
          <p:cNvCxnSpPr>
            <a:endCxn id="13" idx="0"/>
          </p:cNvCxnSpPr>
          <p:nvPr/>
        </p:nvCxnSpPr>
        <p:spPr>
          <a:xfrm rot="16200000" flipH="1">
            <a:off x="9304769" y="3562545"/>
            <a:ext cx="415870" cy="2032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7067769" y="275282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/>
              <a:t>Router</a:t>
            </a:r>
            <a:endParaRPr lang="zh-TW" altLang="en-US" sz="1000" b="1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067769" y="3276222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/>
              <a:t>Firewall</a:t>
            </a:r>
            <a:endParaRPr lang="zh-TW" altLang="en-US" sz="1000" b="1" dirty="0"/>
          </a:p>
        </p:txBody>
      </p:sp>
      <p:grpSp>
        <p:nvGrpSpPr>
          <p:cNvPr id="38" name="群組 38"/>
          <p:cNvGrpSpPr/>
          <p:nvPr/>
        </p:nvGrpSpPr>
        <p:grpSpPr>
          <a:xfrm>
            <a:off x="9462229" y="4446840"/>
            <a:ext cx="574561" cy="297657"/>
            <a:chOff x="2286000" y="5181600"/>
            <a:chExt cx="657225" cy="250031"/>
          </a:xfrm>
        </p:grpSpPr>
        <p:pic>
          <p:nvPicPr>
            <p:cNvPr id="39" name="Picture 4" descr="D:\Npartner\Image\Device\n_icon-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5181600"/>
              <a:ext cx="333375" cy="250031"/>
            </a:xfrm>
            <a:prstGeom prst="rect">
              <a:avLst/>
            </a:prstGeom>
            <a:noFill/>
          </p:spPr>
        </p:pic>
        <p:pic>
          <p:nvPicPr>
            <p:cNvPr id="40" name="Picture 4" descr="D:\Npartner\Image\Device\n_icon-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9850" y="5181600"/>
              <a:ext cx="333375" cy="250031"/>
            </a:xfrm>
            <a:prstGeom prst="rect">
              <a:avLst/>
            </a:prstGeom>
            <a:noFill/>
          </p:spPr>
        </p:pic>
      </p:grpSp>
      <p:grpSp>
        <p:nvGrpSpPr>
          <p:cNvPr id="41" name="群組 35"/>
          <p:cNvGrpSpPr/>
          <p:nvPr/>
        </p:nvGrpSpPr>
        <p:grpSpPr>
          <a:xfrm>
            <a:off x="8877675" y="4446841"/>
            <a:ext cx="574561" cy="297656"/>
            <a:chOff x="2286000" y="5181600"/>
            <a:chExt cx="657225" cy="250031"/>
          </a:xfrm>
        </p:grpSpPr>
        <p:pic>
          <p:nvPicPr>
            <p:cNvPr id="42" name="Picture 4" descr="D:\Npartner\Image\Device\n_icon-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5181600"/>
              <a:ext cx="333375" cy="250031"/>
            </a:xfrm>
            <a:prstGeom prst="rect">
              <a:avLst/>
            </a:prstGeom>
            <a:noFill/>
          </p:spPr>
        </p:pic>
        <p:pic>
          <p:nvPicPr>
            <p:cNvPr id="43" name="Picture 4" descr="D:\Npartner\Image\Device\n_icon-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9850" y="5181600"/>
              <a:ext cx="333375" cy="250031"/>
            </a:xfrm>
            <a:prstGeom prst="rect">
              <a:avLst/>
            </a:prstGeom>
            <a:noFill/>
          </p:spPr>
        </p:pic>
      </p:grpSp>
      <p:sp>
        <p:nvSpPr>
          <p:cNvPr id="48" name="矩形 47"/>
          <p:cNvSpPr/>
          <p:nvPr/>
        </p:nvSpPr>
        <p:spPr>
          <a:xfrm>
            <a:off x="10514733" y="4375242"/>
            <a:ext cx="15809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zh-TW" altLang="en-U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TW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en-US" altLang="zh-TW" sz="105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367371" y="3248491"/>
            <a:ext cx="1147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r>
              <a:rPr lang="en-US" altLang="zh-TW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sFlow/</a:t>
            </a:r>
            <a:r>
              <a:rPr lang="en-US" altLang="zh-TW" sz="105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NetFlow</a:t>
            </a:r>
            <a:endParaRPr lang="zh-TW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367371" y="1989065"/>
            <a:ext cx="7168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7067769" y="390473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/>
              <a:t>Switch</a:t>
            </a:r>
            <a:endParaRPr lang="zh-TW" altLang="en-US" sz="1000" b="1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7067769" y="4467447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/>
              <a:t>Server</a:t>
            </a:r>
            <a:endParaRPr lang="zh-TW" altLang="en-US" sz="1000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7067769" y="1982859"/>
            <a:ext cx="671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/>
              <a:t>IPS/IDP</a:t>
            </a:r>
            <a:endParaRPr lang="zh-TW" altLang="en-US" sz="1000" b="1" dirty="0"/>
          </a:p>
        </p:txBody>
      </p:sp>
      <p:pic>
        <p:nvPicPr>
          <p:cNvPr id="58" name="Picture 2" descr="D:\Frank\Npartner\研發文件\Eyes NReporter\PPT\Device\icon_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4703" y="1958674"/>
            <a:ext cx="895350" cy="285750"/>
          </a:xfrm>
          <a:prstGeom prst="rect">
            <a:avLst/>
          </a:prstGeom>
          <a:noFill/>
        </p:spPr>
      </p:pic>
      <p:grpSp>
        <p:nvGrpSpPr>
          <p:cNvPr id="70" name="群組 69"/>
          <p:cNvGrpSpPr/>
          <p:nvPr/>
        </p:nvGrpSpPr>
        <p:grpSpPr>
          <a:xfrm>
            <a:off x="7646369" y="4419271"/>
            <a:ext cx="249849" cy="366909"/>
            <a:chOff x="6584904" y="3227016"/>
            <a:chExt cx="371924" cy="546180"/>
          </a:xfrm>
        </p:grpSpPr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904" y="3227016"/>
              <a:ext cx="371924" cy="488498"/>
            </a:xfrm>
            <a:prstGeom prst="rect">
              <a:avLst/>
            </a:prstGeom>
          </p:spPr>
        </p:pic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91" y="3490625"/>
              <a:ext cx="173890" cy="282571"/>
            </a:xfrm>
            <a:prstGeom prst="rect">
              <a:avLst/>
            </a:prstGeom>
          </p:spPr>
        </p:pic>
      </p:grpSp>
      <p:grpSp>
        <p:nvGrpSpPr>
          <p:cNvPr id="75" name="群組 74"/>
          <p:cNvGrpSpPr/>
          <p:nvPr/>
        </p:nvGrpSpPr>
        <p:grpSpPr>
          <a:xfrm>
            <a:off x="7951447" y="4419271"/>
            <a:ext cx="249849" cy="366909"/>
            <a:chOff x="6584904" y="3227016"/>
            <a:chExt cx="371924" cy="546180"/>
          </a:xfrm>
        </p:grpSpPr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904" y="3227016"/>
              <a:ext cx="371924" cy="488498"/>
            </a:xfrm>
            <a:prstGeom prst="rect">
              <a:avLst/>
            </a:prstGeom>
          </p:spPr>
        </p:pic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91" y="3490625"/>
              <a:ext cx="173890" cy="282571"/>
            </a:xfrm>
            <a:prstGeom prst="rect">
              <a:avLst/>
            </a:prstGeom>
          </p:spPr>
        </p:pic>
      </p:grpSp>
      <p:grpSp>
        <p:nvGrpSpPr>
          <p:cNvPr id="106" name="群組 105"/>
          <p:cNvGrpSpPr/>
          <p:nvPr/>
        </p:nvGrpSpPr>
        <p:grpSpPr>
          <a:xfrm>
            <a:off x="8415554" y="2132096"/>
            <a:ext cx="987880" cy="1230324"/>
            <a:chOff x="8562916" y="2244424"/>
            <a:chExt cx="987880" cy="1230324"/>
          </a:xfrm>
        </p:grpSpPr>
        <p:cxnSp>
          <p:nvCxnSpPr>
            <p:cNvPr id="93" name="直線接點 92"/>
            <p:cNvCxnSpPr>
              <a:stCxn id="58" idx="2"/>
            </p:cNvCxnSpPr>
            <p:nvPr/>
          </p:nvCxnSpPr>
          <p:spPr>
            <a:xfrm>
              <a:off x="8912378" y="2244424"/>
              <a:ext cx="0" cy="870029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5" name="群組 104"/>
            <p:cNvGrpSpPr/>
            <p:nvPr/>
          </p:nvGrpSpPr>
          <p:grpSpPr>
            <a:xfrm>
              <a:off x="8562916" y="3222438"/>
              <a:ext cx="987880" cy="252310"/>
              <a:chOff x="8607276" y="3222438"/>
              <a:chExt cx="987880" cy="252310"/>
            </a:xfrm>
          </p:grpSpPr>
          <p:cxnSp>
            <p:nvCxnSpPr>
              <p:cNvPr id="101" name="直線接點 100"/>
              <p:cNvCxnSpPr/>
              <p:nvPr/>
            </p:nvCxnSpPr>
            <p:spPr>
              <a:xfrm>
                <a:off x="8607276" y="3222438"/>
                <a:ext cx="98788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>
                <a:off x="8619992" y="3222438"/>
                <a:ext cx="0" cy="2523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直線接點 103"/>
              <p:cNvCxnSpPr/>
              <p:nvPr/>
            </p:nvCxnSpPr>
            <p:spPr>
              <a:xfrm>
                <a:off x="9595023" y="3222438"/>
                <a:ext cx="0" cy="25231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3" descr="D:\Npartner\Image\Device\n_icon-0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7271" y="2542328"/>
            <a:ext cx="532927" cy="519556"/>
          </a:xfrm>
          <a:prstGeom prst="rect">
            <a:avLst/>
          </a:prstGeom>
          <a:noFill/>
        </p:spPr>
      </p:pic>
      <p:pic>
        <p:nvPicPr>
          <p:cNvPr id="73" name="Picture 4" descr="D:\NP_ICON_圖示\jpg\FIRE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9257294" y="3209569"/>
            <a:ext cx="381000" cy="390896"/>
          </a:xfrm>
          <a:prstGeom prst="rect">
            <a:avLst/>
          </a:prstGeom>
          <a:noFill/>
        </p:spPr>
      </p:pic>
      <p:pic>
        <p:nvPicPr>
          <p:cNvPr id="107" name="Picture 2" descr="D:\Npartner\Image\Device\n_ic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8061" y="3872111"/>
            <a:ext cx="333080" cy="285167"/>
          </a:xfrm>
          <a:prstGeom prst="rect">
            <a:avLst/>
          </a:prstGeom>
          <a:noFill/>
        </p:spPr>
      </p:pic>
      <p:pic>
        <p:nvPicPr>
          <p:cNvPr id="108" name="Picture 2" descr="D:\Npartner\Image\Device\n_icon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925" y="3872111"/>
            <a:ext cx="333080" cy="285167"/>
          </a:xfrm>
          <a:prstGeom prst="rect">
            <a:avLst/>
          </a:prstGeom>
          <a:noFill/>
        </p:spPr>
      </p:pic>
      <p:cxnSp>
        <p:nvCxnSpPr>
          <p:cNvPr id="109" name="肘形接點 108"/>
          <p:cNvCxnSpPr>
            <a:endCxn id="108" idx="0"/>
          </p:cNvCxnSpPr>
          <p:nvPr/>
        </p:nvCxnSpPr>
        <p:spPr>
          <a:xfrm rot="5400000">
            <a:off x="8102969" y="3563738"/>
            <a:ext cx="415868" cy="200876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肘形接點 109"/>
          <p:cNvCxnSpPr>
            <a:endCxn id="107" idx="0"/>
          </p:cNvCxnSpPr>
          <p:nvPr/>
        </p:nvCxnSpPr>
        <p:spPr>
          <a:xfrm rot="16200000" flipH="1">
            <a:off x="8305036" y="3562545"/>
            <a:ext cx="415870" cy="2032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1" name="Picture 4" descr="D:\NP_ICON_圖示\jpg\FIRE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257561" y="3209569"/>
            <a:ext cx="381000" cy="390896"/>
          </a:xfrm>
          <a:prstGeom prst="rect">
            <a:avLst/>
          </a:prstGeom>
          <a:noFill/>
        </p:spPr>
      </p:pic>
      <p:cxnSp>
        <p:nvCxnSpPr>
          <p:cNvPr id="116" name="肘形接點 115"/>
          <p:cNvCxnSpPr/>
          <p:nvPr/>
        </p:nvCxnSpPr>
        <p:spPr>
          <a:xfrm rot="5400000">
            <a:off x="8317087" y="4271124"/>
            <a:ext cx="422584" cy="16441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7" name="肘形接點 116"/>
          <p:cNvCxnSpPr/>
          <p:nvPr/>
        </p:nvCxnSpPr>
        <p:spPr>
          <a:xfrm rot="16200000" flipH="1">
            <a:off x="8431388" y="4321241"/>
            <a:ext cx="422582" cy="6418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4" name="群組 32"/>
          <p:cNvGrpSpPr/>
          <p:nvPr/>
        </p:nvGrpSpPr>
        <p:grpSpPr>
          <a:xfrm>
            <a:off x="8275080" y="4446841"/>
            <a:ext cx="574561" cy="297656"/>
            <a:chOff x="2286000" y="5181600"/>
            <a:chExt cx="657225" cy="250031"/>
          </a:xfrm>
        </p:grpSpPr>
        <p:pic>
          <p:nvPicPr>
            <p:cNvPr id="45" name="Picture 4" descr="D:\Npartner\Image\Device\n_icon-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5181600"/>
              <a:ext cx="333375" cy="250031"/>
            </a:xfrm>
            <a:prstGeom prst="rect">
              <a:avLst/>
            </a:prstGeom>
            <a:noFill/>
          </p:spPr>
        </p:pic>
        <p:pic>
          <p:nvPicPr>
            <p:cNvPr id="46" name="Picture 4" descr="D:\Npartner\Image\Device\n_icon-0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9850" y="5181600"/>
              <a:ext cx="333375" cy="250031"/>
            </a:xfrm>
            <a:prstGeom prst="rect">
              <a:avLst/>
            </a:prstGeom>
            <a:noFill/>
          </p:spPr>
        </p:pic>
      </p:grpSp>
      <p:sp>
        <p:nvSpPr>
          <p:cNvPr id="118" name="矩形 117"/>
          <p:cNvSpPr/>
          <p:nvPr/>
        </p:nvSpPr>
        <p:spPr>
          <a:xfrm>
            <a:off x="758656" y="5406315"/>
            <a:ext cx="5444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00" lvl="1" fontAlgn="base">
              <a:spcBef>
                <a:spcPct val="20000"/>
              </a:spcBef>
              <a:spcAft>
                <a:spcPct val="0"/>
              </a:spcAft>
              <a:buClr>
                <a:srgbClr val="84B40C"/>
              </a:buClr>
              <a:defRPr/>
            </a:pPr>
            <a:r>
              <a:rPr lang="en-US" altLang="zh-TW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Administrator </a:t>
            </a:r>
            <a:r>
              <a:rPr lang="en-US" altLang="zh-TW" sz="2400" b="1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can have all information and operation  on one stop console.</a:t>
            </a:r>
            <a:endParaRPr lang="en-US" altLang="zh-TW" sz="2400" b="1" dirty="0">
              <a:solidFill>
                <a:srgbClr val="C0000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23" name="圖片 1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7" y="333418"/>
            <a:ext cx="757970" cy="631642"/>
          </a:xfrm>
          <a:prstGeom prst="rect">
            <a:avLst/>
          </a:prstGeom>
        </p:spPr>
      </p:pic>
      <p:sp>
        <p:nvSpPr>
          <p:cNvPr id="124" name="矩形 123"/>
          <p:cNvSpPr/>
          <p:nvPr/>
        </p:nvSpPr>
        <p:spPr>
          <a:xfrm>
            <a:off x="8504309" y="85910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>
                <a:solidFill>
                  <a:srgbClr val="0070C0"/>
                </a:solidFill>
              </a:rPr>
              <a:t>Internet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29" name="雲朵形 128"/>
          <p:cNvSpPr/>
          <p:nvPr/>
        </p:nvSpPr>
        <p:spPr>
          <a:xfrm>
            <a:off x="7841688" y="5356646"/>
            <a:ext cx="2737500" cy="1188467"/>
          </a:xfrm>
          <a:prstGeom prst="cloud">
            <a:avLst/>
          </a:prstGeom>
          <a:solidFill>
            <a:schemeClr val="bg1"/>
          </a:solidFill>
          <a:ln>
            <a:solidFill>
              <a:schemeClr val="accent3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b="1" dirty="0">
              <a:solidFill>
                <a:srgbClr val="0070C0"/>
              </a:solidFill>
            </a:endParaRPr>
          </a:p>
        </p:txBody>
      </p:sp>
      <p:pic>
        <p:nvPicPr>
          <p:cNvPr id="71" name="NP機器" descr="D:\N-parter\N-partner_CIS識別形象原始檔\機身照片+PSD\機盒照片倒影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03202" y="5885508"/>
            <a:ext cx="2311891" cy="547148"/>
          </a:xfrm>
          <a:prstGeom prst="rect">
            <a:avLst/>
          </a:prstGeom>
          <a:noFill/>
        </p:spPr>
      </p:pic>
      <p:sp>
        <p:nvSpPr>
          <p:cNvPr id="5" name="矩形 50"/>
          <p:cNvSpPr>
            <a:spLocks noChangeArrowheads="1"/>
          </p:cNvSpPr>
          <p:nvPr/>
        </p:nvSpPr>
        <p:spPr bwMode="auto">
          <a:xfrm>
            <a:off x="8577859" y="5519901"/>
            <a:ext cx="124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 smtClean="0">
                <a:latin typeface="Arial Black" panose="020B0A04020102020204" pitchFamily="34" charset="0"/>
                <a:ea typeface="微軟正黑體" pitchFamily="34" charset="-120"/>
              </a:rPr>
              <a:t>N-Cloud</a:t>
            </a:r>
            <a:endParaRPr lang="zh-TW" altLang="en-US" dirty="0">
              <a:latin typeface="Arial Black" panose="020B0A04020102020204" pitchFamily="34" charset="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6742484" y="5418258"/>
            <a:ext cx="1208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Event Log </a:t>
            </a:r>
          </a:p>
          <a:p>
            <a:pPr algn="ctr"/>
            <a:r>
              <a:rPr lang="en-US" altLang="zh-TW" sz="1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Flow Traffic</a:t>
            </a:r>
            <a:endParaRPr lang="zh-TW" altLang="en-US" sz="10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10430059" y="5430195"/>
            <a:ext cx="1208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Event Log </a:t>
            </a:r>
          </a:p>
          <a:p>
            <a:pPr algn="ctr"/>
            <a:r>
              <a:rPr lang="en-US" altLang="zh-TW" sz="1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Flow Traffic</a:t>
            </a:r>
            <a:endParaRPr lang="zh-TW" altLang="en-US" sz="10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2" name="向下箭號 131"/>
          <p:cNvSpPr/>
          <p:nvPr/>
        </p:nvSpPr>
        <p:spPr>
          <a:xfrm>
            <a:off x="8795727" y="1215187"/>
            <a:ext cx="424410" cy="324960"/>
          </a:xfrm>
          <a:prstGeom prst="downArrow">
            <a:avLst/>
          </a:prstGeom>
          <a:solidFill>
            <a:srgbClr val="FFDA65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6783171" y="1666453"/>
            <a:ext cx="4726473" cy="3526336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601420" y="1507016"/>
            <a:ext cx="846374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solidFill>
                  <a:srgbClr val="0070C0"/>
                </a:solidFill>
              </a:rPr>
              <a:t>Home</a:t>
            </a:r>
            <a:endParaRPr lang="zh-TW" altLang="en-US" sz="1400" b="1" dirty="0">
              <a:solidFill>
                <a:srgbClr val="0070C0"/>
              </a:solidFill>
            </a:endParaRPr>
          </a:p>
        </p:txBody>
      </p:sp>
      <p:sp>
        <p:nvSpPr>
          <p:cNvPr id="121" name="弧形箭號 (左彎) 120"/>
          <p:cNvSpPr/>
          <p:nvPr/>
        </p:nvSpPr>
        <p:spPr>
          <a:xfrm>
            <a:off x="10688947" y="5032630"/>
            <a:ext cx="840316" cy="1307952"/>
          </a:xfrm>
          <a:prstGeom prst="curvedLef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2" name="弧形箭號 (左彎) 121"/>
          <p:cNvSpPr/>
          <p:nvPr/>
        </p:nvSpPr>
        <p:spPr>
          <a:xfrm flipH="1">
            <a:off x="6850584" y="5032630"/>
            <a:ext cx="855029" cy="1332758"/>
          </a:xfrm>
          <a:prstGeom prst="curvedLef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remove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  <p:bldP spid="121" grpId="0" animBg="1"/>
      <p:bldP spid="121" grpId="1" animBg="1"/>
      <p:bldP spid="122" grpId="0" animBg="1"/>
      <p:bldP spid="1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4" y="779814"/>
            <a:ext cx="9763703" cy="56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1" name="Rectangle 5"/>
          <p:cNvSpPr>
            <a:spLocks noGrp="1" noChangeArrowheads="1"/>
          </p:cNvSpPr>
          <p:nvPr>
            <p:ph type="title"/>
          </p:nvPr>
        </p:nvSpPr>
        <p:spPr>
          <a:xfrm>
            <a:off x="440581" y="116437"/>
            <a:ext cx="9753600" cy="8354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200" dirty="0">
                <a:latin typeface="+mj-lt"/>
              </a:rPr>
              <a:t>Use case-Botnet monitoring(event analysis from IPS)</a:t>
            </a:r>
            <a:endParaRPr lang="en-US" altLang="zh-TW" sz="3200" b="1" i="1" dirty="0">
              <a:latin typeface="+mj-lt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8470676" y="4758055"/>
            <a:ext cx="657810" cy="63846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dirty="0">
              <a:solidFill>
                <a:schemeClr val="tx1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32" y="2165679"/>
            <a:ext cx="8311704" cy="2391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直線單箭頭接點 4"/>
          <p:cNvCxnSpPr>
            <a:stCxn id="3" idx="1"/>
          </p:cNvCxnSpPr>
          <p:nvPr/>
        </p:nvCxnSpPr>
        <p:spPr>
          <a:xfrm flipH="1" flipV="1">
            <a:off x="8118494" y="4501607"/>
            <a:ext cx="448516" cy="349949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9256862" y="4750198"/>
            <a:ext cx="2466787" cy="83904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noAutofit/>
          </a:bodyPr>
          <a:lstStyle/>
          <a:p>
            <a:pPr defTabSz="573474">
              <a:spcAft>
                <a:spcPts val="533"/>
              </a:spcAft>
              <a:buSzPct val="100000"/>
            </a:pPr>
            <a:r>
              <a:rPr lang="en-US" altLang="zh-TW" sz="2133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HP Simplified" pitchFamily="34" charset="0"/>
              </a:rPr>
              <a:t>23:00 huge</a:t>
            </a:r>
          </a:p>
          <a:p>
            <a:pPr defTabSz="573474">
              <a:spcAft>
                <a:spcPts val="533"/>
              </a:spcAft>
              <a:buSzPct val="100000"/>
            </a:pPr>
            <a:r>
              <a:rPr lang="en-US" altLang="zh-TW" sz="2133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HP Simplified" pitchFamily="34" charset="0"/>
              </a:rPr>
              <a:t>Botnet activities</a:t>
            </a:r>
          </a:p>
        </p:txBody>
      </p:sp>
    </p:spTree>
    <p:extLst>
      <p:ext uri="{BB962C8B-B14F-4D97-AF65-F5344CB8AC3E}">
        <p14:creationId xmlns:p14="http://schemas.microsoft.com/office/powerpoint/2010/main" val="7604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08" y="2585547"/>
            <a:ext cx="7362038" cy="414762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4" y="261601"/>
            <a:ext cx="11588453" cy="21133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48504" y="2919099"/>
            <a:ext cx="7709728" cy="42124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>
            <a:stCxn id="6" idx="1"/>
          </p:cNvCxnSpPr>
          <p:nvPr/>
        </p:nvCxnSpPr>
        <p:spPr>
          <a:xfrm flipH="1">
            <a:off x="3917837" y="3129719"/>
            <a:ext cx="430667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9756" y="2852936"/>
            <a:ext cx="387809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133" b="0" dirty="0">
                <a:solidFill>
                  <a:srgbClr val="99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Finally hacker login successfully</a:t>
            </a:r>
            <a:endParaRPr lang="en-US" altLang="zh-TW" sz="2133" b="0" dirty="0">
              <a:solidFill>
                <a:srgbClr val="990000"/>
              </a:solidFill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138" y="292523"/>
            <a:ext cx="3393043" cy="156966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AD Authorization log collection</a:t>
            </a:r>
          </a:p>
          <a:p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itchFamily="34" charset="-120"/>
              </a:rPr>
              <a:t>Detect a success login by brute force attack</a:t>
            </a:r>
          </a:p>
        </p:txBody>
      </p:sp>
      <p:cxnSp>
        <p:nvCxnSpPr>
          <p:cNvPr id="3" name="直線接點 2"/>
          <p:cNvCxnSpPr/>
          <p:nvPr/>
        </p:nvCxnSpPr>
        <p:spPr>
          <a:xfrm>
            <a:off x="3917837" y="6733175"/>
            <a:ext cx="4306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4150196" y="3429000"/>
            <a:ext cx="0" cy="33041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69138" y="4833058"/>
            <a:ext cx="3798708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44FA3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133" b="0" dirty="0">
                <a:solidFill>
                  <a:srgbClr val="990000"/>
                </a:solidFill>
                <a:latin typeface="Calibri" panose="020F0502020204030204" pitchFamily="34" charset="0"/>
                <a:ea typeface="微軟正黑體" panose="020B0604030504040204" pitchFamily="34" charset="-120"/>
              </a:rPr>
              <a:t>Continuous password guessing from a IP address.</a:t>
            </a:r>
          </a:p>
        </p:txBody>
      </p:sp>
    </p:spTree>
    <p:extLst>
      <p:ext uri="{BB962C8B-B14F-4D97-AF65-F5344CB8AC3E}">
        <p14:creationId xmlns:p14="http://schemas.microsoft.com/office/powerpoint/2010/main" val="37643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N-parter\PPT說明檔\n-partner logo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564" y="3140968"/>
            <a:ext cx="4331252" cy="3557478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4130958" y="2455622"/>
            <a:ext cx="68599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600" b="1" dirty="0">
                <a:solidFill>
                  <a:srgbClr val="262626"/>
                </a:solidFill>
                <a:latin typeface="Calibri" pitchFamily="34" charset="0"/>
                <a:ea typeface="微軟正黑體" pitchFamily="34" charset="-120"/>
              </a:rPr>
              <a:t>Flow </a:t>
            </a:r>
            <a:r>
              <a:rPr lang="en-US" altLang="zh-TW" sz="3600" b="1" dirty="0" smtClean="0">
                <a:solidFill>
                  <a:srgbClr val="262626"/>
                </a:solidFill>
                <a:latin typeface="Calibri" pitchFamily="34" charset="0"/>
                <a:ea typeface="微軟正黑體" pitchFamily="34" charset="-120"/>
              </a:rPr>
              <a:t>Analysis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Traffic analysis and </a:t>
            </a:r>
            <a:r>
              <a:rPr lang="en-US" altLang="zh-TW" sz="2400" b="1" dirty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Top N sorting</a:t>
            </a: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 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Flow analysis and monitoring for specified organization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Support Threshold </a:t>
            </a:r>
            <a:r>
              <a:rPr lang="en-US" altLang="zh-TW" sz="2400" b="1" dirty="0" smtClean="0">
                <a:solidFill>
                  <a:srgbClr val="C00000"/>
                </a:solidFill>
                <a:latin typeface="Calibri" pitchFamily="34" charset="0"/>
                <a:ea typeface="微軟正黑體" pitchFamily="34" charset="-120"/>
              </a:rPr>
              <a:t>configuration</a:t>
            </a:r>
            <a:r>
              <a:rPr lang="en-US" altLang="zh-TW" sz="24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, threshold </a:t>
            </a:r>
            <a:r>
              <a:rPr lang="en-US" altLang="zh-TW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微軟正黑體" pitchFamily="34" charset="-120"/>
              </a:rPr>
              <a:t>alert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845940" y="2276872"/>
            <a:ext cx="2111827" cy="2111827"/>
            <a:chOff x="1286230" y="2276872"/>
            <a:chExt cx="2111827" cy="2111827"/>
          </a:xfrm>
        </p:grpSpPr>
        <p:sp>
          <p:nvSpPr>
            <p:cNvPr id="7" name="圓角矩形 6"/>
            <p:cNvSpPr/>
            <p:nvPr/>
          </p:nvSpPr>
          <p:spPr>
            <a:xfrm>
              <a:off x="1286230" y="2276872"/>
              <a:ext cx="2111827" cy="21118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innerShdw blurRad="215900">
                <a:schemeClr val="bg1">
                  <a:lumMod val="75000"/>
                </a:schemeClr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459421" y="2710536"/>
              <a:ext cx="17654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Flow</a:t>
              </a:r>
            </a:p>
            <a:p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zh-TW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Netflow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TW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sFlow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文鼎新粗黑" pitchFamily="49" charset="-120"/>
                  <a:cs typeface="Arial" panose="020B0604020202020204" pitchFamily="34" charset="0"/>
                </a:rPr>
                <a:t> </a:t>
              </a:r>
              <a:r>
                <a:rPr lang="en-US" altLang="zh-TW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文鼎新粗黑" pitchFamily="49" charset="-120"/>
                  <a:cs typeface="Arial" panose="020B0604020202020204" pitchFamily="34" charset="0"/>
                </a:rPr>
                <a:t>Analyzer</a:t>
              </a:r>
              <a:endParaRPr lang="zh-TW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文鼎新粗黑" pitchFamily="49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6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38" y="880120"/>
            <a:ext cx="9472638" cy="5523376"/>
          </a:xfrm>
          <a:prstGeom prst="rect">
            <a:avLst/>
          </a:prstGeom>
        </p:spPr>
      </p:pic>
      <p:sp>
        <p:nvSpPr>
          <p:cNvPr id="321541" name="Rectangle 5"/>
          <p:cNvSpPr>
            <a:spLocks noGrp="1" noChangeArrowheads="1"/>
          </p:cNvSpPr>
          <p:nvPr>
            <p:ph type="title"/>
          </p:nvPr>
        </p:nvSpPr>
        <p:spPr>
          <a:xfrm>
            <a:off x="438038" y="188640"/>
            <a:ext cx="9753600" cy="691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Organization (IP)monitoring </a:t>
            </a:r>
            <a:endParaRPr lang="en-US" altLang="zh-TW" sz="3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76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1" name="Rectangle 5"/>
          <p:cNvSpPr>
            <a:spLocks noGrp="1" noChangeArrowheads="1"/>
          </p:cNvSpPr>
          <p:nvPr>
            <p:ph type="title"/>
          </p:nvPr>
        </p:nvSpPr>
        <p:spPr>
          <a:xfrm>
            <a:off x="438037" y="188640"/>
            <a:ext cx="11750787" cy="1008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Packet size/byte and Protocol analysis- </a:t>
            </a:r>
            <a:r>
              <a:rPr lang="en-US" altLang="zh-TW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support </a:t>
            </a:r>
            <a:r>
              <a:rPr lang="en-US" altLang="zh-TW" sz="3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network usage and debug</a:t>
            </a:r>
            <a:endParaRPr lang="en-US" altLang="zh-TW" sz="3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62" y="1312540"/>
            <a:ext cx="9342208" cy="25823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37" y="4005064"/>
            <a:ext cx="931229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7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_PPT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</a:spPr>
      <a:bodyPr anchor="ctr"/>
      <a:lstStyle>
        <a:defPPr algn="ctr">
          <a:defRPr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</a:objectDefaults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9C8696-0FC9-4CE5-B92E-6DB3A3C9E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1758</Words>
  <Application>Microsoft Office PowerPoint</Application>
  <PresentationFormat>自訂</PresentationFormat>
  <Paragraphs>498</Paragraphs>
  <Slides>37</Slides>
  <Notes>6</Notes>
  <HiddenSlides>4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53" baseType="lpstr">
      <vt:lpstr>Adobe Gothic Std B</vt:lpstr>
      <vt:lpstr>Adobe 繁黑體 Std B</vt:lpstr>
      <vt:lpstr>HP Simplified</vt:lpstr>
      <vt:lpstr>ＭＳ Ｐゴシック</vt:lpstr>
      <vt:lpstr>文鼎新粗黑</vt:lpstr>
      <vt:lpstr>微軟正黑體</vt:lpstr>
      <vt:lpstr>新細明體</vt:lpstr>
      <vt:lpstr>標楷體</vt:lpstr>
      <vt:lpstr>Aharoni</vt:lpstr>
      <vt:lpstr>Arial</vt:lpstr>
      <vt:lpstr>Arial Black</vt:lpstr>
      <vt:lpstr>Calibri</vt:lpstr>
      <vt:lpstr>Century Gothic</vt:lpstr>
      <vt:lpstr>Wingdings</vt:lpstr>
      <vt:lpstr>NP_PPT</vt:lpstr>
      <vt:lpstr>Visio</vt:lpstr>
      <vt:lpstr>PowerPoint 簡報</vt:lpstr>
      <vt:lpstr>PowerPoint 簡報</vt:lpstr>
      <vt:lpstr>PowerPoint 簡報</vt:lpstr>
      <vt:lpstr>Supporting log collection for all brand of devices</vt:lpstr>
      <vt:lpstr>Use case-Botnet monitoring(event analysis from IPS)</vt:lpstr>
      <vt:lpstr>PowerPoint 簡報</vt:lpstr>
      <vt:lpstr>PowerPoint 簡報</vt:lpstr>
      <vt:lpstr>Organization (IP)monitoring </vt:lpstr>
      <vt:lpstr>Packet size/byte and Protocol analysis-  support network usage and debug</vt:lpstr>
      <vt:lpstr>Abnormal real time alert for each department-  Sort out problem for unqualified network</vt:lpstr>
      <vt:lpstr>IP/Port TOPN</vt:lpstr>
      <vt:lpstr>PowerPoint 簡報</vt:lpstr>
      <vt:lpstr>Trend Analysis provides brutal  hit count increase information</vt:lpstr>
      <vt:lpstr>DDoS protection use case(Web attack)- Realtime analysis report the source and stop the attack immediately</vt:lpstr>
      <vt:lpstr>DDoS protection use case(ssh login attack)- Realtime analysis report the source and stop the attack immediately</vt:lpstr>
      <vt:lpstr>PowerPoint 簡報</vt:lpstr>
      <vt:lpstr>Auto learning of trend analysis UDP Flooding and Host Scan example</vt:lpstr>
      <vt:lpstr>PowerPoint 簡報</vt:lpstr>
      <vt:lpstr>PowerPoint 簡報</vt:lpstr>
      <vt:lpstr>PowerPoint 簡報</vt:lpstr>
      <vt:lpstr>Define exclusive report  </vt:lpstr>
      <vt:lpstr>Report Auto generation and deliver to specify user </vt:lpstr>
      <vt:lpstr>PowerPoint 簡報</vt:lpstr>
      <vt:lpstr>PowerPoint 簡報</vt:lpstr>
      <vt:lpstr>N-Cloud Structure</vt:lpstr>
      <vt:lpstr>Real deployment case</vt:lpstr>
      <vt:lpstr>PowerPoint 簡報</vt:lpstr>
      <vt:lpstr>PowerPoint 簡報</vt:lpstr>
      <vt:lpstr>PowerPoint 簡報</vt:lpstr>
      <vt:lpstr>PowerPoint 簡報</vt:lpstr>
      <vt:lpstr>Private Cloud- Regional Factories/office, campus or regional organization</vt:lpstr>
      <vt:lpstr>New generation IT operation platform- CIO point of view, holistic approach</vt:lpstr>
      <vt:lpstr>N-Cloud  軟硬體整合方案(1/3)</vt:lpstr>
      <vt:lpstr>Public Cloud- Telecom MSSP Business(Add value Security Service)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2013-09-20T05:04:22Z</dcterms:created>
  <dcterms:modified xsi:type="dcterms:W3CDTF">2015-05-19T07:13:56Z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